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25"/>
  </p:notesMasterIdLst>
  <p:sldIdLst>
    <p:sldId id="256" r:id="rId2"/>
    <p:sldId id="281" r:id="rId3"/>
    <p:sldId id="258" r:id="rId4"/>
    <p:sldId id="282" r:id="rId5"/>
    <p:sldId id="260" r:id="rId6"/>
    <p:sldId id="264" r:id="rId7"/>
    <p:sldId id="265" r:id="rId8"/>
    <p:sldId id="266" r:id="rId9"/>
    <p:sldId id="262" r:id="rId10"/>
    <p:sldId id="271" r:id="rId11"/>
    <p:sldId id="261" r:id="rId12"/>
    <p:sldId id="268" r:id="rId13"/>
    <p:sldId id="263" r:id="rId14"/>
    <p:sldId id="275" r:id="rId15"/>
    <p:sldId id="274" r:id="rId16"/>
    <p:sldId id="272" r:id="rId17"/>
    <p:sldId id="267" r:id="rId18"/>
    <p:sldId id="276" r:id="rId19"/>
    <p:sldId id="284" r:id="rId20"/>
    <p:sldId id="283" r:id="rId21"/>
    <p:sldId id="277" r:id="rId22"/>
    <p:sldId id="278" r:id="rId23"/>
    <p:sldId id="279"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CC66"/>
    <a:srgbClr val="00CC00"/>
    <a:srgbClr val="6666FF"/>
    <a:srgbClr val="FF9933"/>
    <a:srgbClr val="6600FF"/>
    <a:srgbClr val="FF3300"/>
    <a:srgbClr val="CC0099"/>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87" autoAdjust="0"/>
    <p:restoredTop sz="94710" autoAdjust="0"/>
  </p:normalViewPr>
  <p:slideViewPr>
    <p:cSldViewPr>
      <p:cViewPr>
        <p:scale>
          <a:sx n="75" d="100"/>
          <a:sy n="75" d="100"/>
        </p:scale>
        <p:origin x="-30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6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CB0BB4C-591A-4BF7-A067-1C6ED65AA0B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2BA36CD-A25A-4444-8C6D-A58E5A1EBC29}" type="slidenum">
              <a:rPr lang="en-US" smtClean="0"/>
              <a:pPr/>
              <a:t>14</a:t>
            </a:fld>
            <a:endParaRPr lang="en-US"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D726AE8-7FBA-4AFF-ABC8-7B48C4523820}" type="slidenum">
              <a:rPr lang="en-US" smtClean="0"/>
              <a:pPr/>
              <a:t>15</a:t>
            </a:fld>
            <a:endParaRPr lang="en-US"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7C11031-7CE9-4263-9581-C0C8BD8321DF}" type="slidenum">
              <a:rPr lang="en-US" smtClean="0"/>
              <a:pPr/>
              <a:t>16</a:t>
            </a:fld>
            <a:endParaRPr lang="en-US"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832296E-DE3F-46A8-9883-73D45FB3FE0A}" type="slidenum">
              <a:rPr lang="en-US" smtClean="0"/>
              <a:pPr/>
              <a:t>22</a:t>
            </a:fld>
            <a:endParaRPr lang="en-US" smtClean="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b="1" smtClean="0"/>
              <a:t>C. HoẠT ĐỘNG NỐI TiẾP</a:t>
            </a:r>
          </a:p>
          <a:p>
            <a:pPr eaLnBrk="1" hangingPunct="1"/>
            <a:r>
              <a:rPr lang="en-US" b="1" smtClean="0"/>
              <a:t>   </a:t>
            </a:r>
            <a:r>
              <a:rPr lang="en-US" smtClean="0"/>
              <a:t>- Học sinh theo dõi SGK, đọc lại nội dung ghi nhớ.</a:t>
            </a:r>
          </a:p>
          <a:p>
            <a:pPr eaLnBrk="1" hangingPunct="1"/>
            <a:r>
              <a:rPr lang="en-US" smtClean="0"/>
              <a:t>   - Yêu cầu học sinh tiếp tục sưu tầm và bổ sung thêm thêm tranh ảnh, tư liệu về hoạt động sản xuất của người dân ở đồng bằng Nam Bộ.</a:t>
            </a:r>
          </a:p>
          <a:p>
            <a:pPr eaLnBrk="1" hangingPunct="1"/>
            <a:r>
              <a:rPr lang="en-US" smtClean="0"/>
              <a:t>   - Xem trước vị trí của thành phố Hồ Chí Minh trên bản đồ và tìm hiểu về đặc điểm tiêu biểu của thành phố Hồ Chí Minh (cho tiết học sau).</a:t>
            </a:r>
          </a:p>
          <a:p>
            <a:pPr eaLnBrk="1" hangingPunct="1"/>
            <a:r>
              <a:rPr lang="en-US"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1C5AF4-78A3-4E8D-82D4-4C86C741C98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2BB9DF-6C24-473C-8A7A-5668CF6B8A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C5DEE3-5448-475E-B43B-A25ACD034A2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616775-2D83-4661-AC46-52E339A922F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2938410-157A-49C3-8B8E-4986C3C623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89C177-09D1-4062-80A6-510C4B5A875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4A476-21C9-4F82-ACDB-3B0B1D30C49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B8E2D5-BD01-4710-A7E7-5B1C65E3B1A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150921F-96B4-4858-B2BD-9A922E9E989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637E0CC-94E8-485D-90A2-500732173B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192215-0D87-4F44-BEAA-519DDCA5B55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FC08AC-9A18-484E-8E8B-1582C6B34DB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D0A482-E0ED-4DD3-84F8-131317BB593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79F3AF2-85A6-487A-93E5-D2E4B6FD69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447800"/>
            <a:ext cx="9144000" cy="1371600"/>
          </a:xfrm>
          <a:solidFill>
            <a:schemeClr val="bg1"/>
          </a:solidFill>
          <a:ln>
            <a:solidFill>
              <a:schemeClr val="bg1"/>
            </a:solidFill>
          </a:ln>
        </p:spPr>
        <p:txBody>
          <a:bodyPr/>
          <a:lstStyle/>
          <a:p>
            <a:pPr algn="l" eaLnBrk="1" hangingPunct="1"/>
            <a:r>
              <a:rPr lang="en-US" sz="2800" b="1" smtClean="0">
                <a:solidFill>
                  <a:schemeClr val="accent2"/>
                </a:solidFill>
              </a:rPr>
              <a:t>1.Hãy nêu các đặc điểm cơ bản về hoạt động sản xuất của người dân ở đồng bằng Nam Bộ?</a:t>
            </a:r>
            <a:r>
              <a:rPr lang="en-US" sz="2800" b="1" smtClean="0"/>
              <a:t/>
            </a:r>
            <a:br>
              <a:rPr lang="en-US" sz="2800" b="1" smtClean="0"/>
            </a:br>
            <a:endParaRPr lang="en-US" sz="2800" b="1" smtClean="0">
              <a:solidFill>
                <a:schemeClr val="tx1"/>
              </a:solidFill>
            </a:endParaRPr>
          </a:p>
        </p:txBody>
      </p:sp>
      <p:sp>
        <p:nvSpPr>
          <p:cNvPr id="2051" name="Rectangle 3"/>
          <p:cNvSpPr>
            <a:spLocks noGrp="1" noChangeArrowheads="1"/>
          </p:cNvSpPr>
          <p:nvPr>
            <p:ph type="subTitle" idx="1"/>
          </p:nvPr>
        </p:nvSpPr>
        <p:spPr>
          <a:xfrm>
            <a:off x="177800" y="2895600"/>
            <a:ext cx="8763000" cy="609600"/>
          </a:xfrm>
          <a:solidFill>
            <a:schemeClr val="bg1"/>
          </a:solidFill>
          <a:ln>
            <a:solidFill>
              <a:schemeClr val="bg1"/>
            </a:solidFill>
          </a:ln>
        </p:spPr>
        <p:txBody>
          <a:bodyPr/>
          <a:lstStyle/>
          <a:p>
            <a:pPr algn="l" eaLnBrk="1" hangingPunct="1"/>
            <a:r>
              <a:rPr lang="en-US" sz="2800" b="1" smtClean="0"/>
              <a:t>- Vựa lúa, vựa trái cây lớn nhất cả nước</a:t>
            </a:r>
            <a:br>
              <a:rPr lang="en-US" sz="2800" b="1" smtClean="0"/>
            </a:br>
            <a:endParaRPr lang="en-US" sz="2800" b="1" smtClean="0"/>
          </a:p>
        </p:txBody>
      </p:sp>
      <p:sp>
        <p:nvSpPr>
          <p:cNvPr id="2052" name="Rectangle 4"/>
          <p:cNvSpPr>
            <a:spLocks noChangeArrowheads="1"/>
          </p:cNvSpPr>
          <p:nvPr/>
        </p:nvSpPr>
        <p:spPr bwMode="auto">
          <a:xfrm>
            <a:off x="2895600" y="228600"/>
            <a:ext cx="2590800" cy="914400"/>
          </a:xfrm>
          <a:prstGeom prst="rect">
            <a:avLst/>
          </a:prstGeom>
          <a:solidFill>
            <a:schemeClr val="folHlink"/>
          </a:solidFill>
          <a:ln w="9525">
            <a:solidFill>
              <a:schemeClr val="tx1"/>
            </a:solidFill>
            <a:miter lim="800000"/>
            <a:headEnd/>
            <a:tailEnd/>
          </a:ln>
        </p:spPr>
        <p:txBody>
          <a:bodyPr wrap="none" anchor="ctr"/>
          <a:lstStyle/>
          <a:p>
            <a:r>
              <a:rPr lang="en-US" sz="2000">
                <a:solidFill>
                  <a:schemeClr val="accent2"/>
                </a:solidFill>
              </a:rPr>
              <a:t>KIỂM TRA BÀI CŨ</a:t>
            </a:r>
          </a:p>
        </p:txBody>
      </p:sp>
      <p:sp>
        <p:nvSpPr>
          <p:cNvPr id="2055" name="Rectangle 7"/>
          <p:cNvSpPr>
            <a:spLocks noChangeArrowheads="1"/>
          </p:cNvSpPr>
          <p:nvPr/>
        </p:nvSpPr>
        <p:spPr bwMode="auto">
          <a:xfrm>
            <a:off x="203200" y="3429000"/>
            <a:ext cx="8915400" cy="990600"/>
          </a:xfrm>
          <a:prstGeom prst="rect">
            <a:avLst/>
          </a:prstGeom>
          <a:solidFill>
            <a:schemeClr val="bg1"/>
          </a:solidFill>
          <a:ln w="9525">
            <a:solidFill>
              <a:schemeClr val="bg1"/>
            </a:solidFill>
            <a:miter lim="800000"/>
            <a:headEnd/>
            <a:tailEnd/>
          </a:ln>
        </p:spPr>
        <p:txBody>
          <a:bodyPr/>
          <a:lstStyle/>
          <a:p>
            <a:pPr>
              <a:spcBef>
                <a:spcPct val="20000"/>
              </a:spcBef>
            </a:pPr>
            <a:r>
              <a:rPr lang="en-US" sz="2800" b="1"/>
              <a:t>- Nơi nuôi và đánh bắt nhiều thủy sản nhất cả nước.</a:t>
            </a:r>
            <a:br>
              <a:rPr lang="en-US" sz="2800" b="1"/>
            </a:br>
            <a:endParaRPr lang="en-US" sz="28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50">
                                            <p:txEl>
                                              <p:charRg st="4294967295" end="4294967295"/>
                                            </p:txEl>
                                          </p:spTgt>
                                        </p:tgtEl>
                                        <p:attrNameLst>
                                          <p:attrName>style.visibility</p:attrName>
                                        </p:attrNameLst>
                                      </p:cBhvr>
                                      <p:to>
                                        <p:strVal val="visible"/>
                                      </p:to>
                                    </p:set>
                                    <p:animEffect transition="in" filter="randombar(horizontal)">
                                      <p:cBhvr>
                                        <p:cTn id="7" dur="1000">
                                          <p:stCondLst>
                                            <p:cond delay="0"/>
                                          </p:stCondLst>
                                        </p:cTn>
                                        <p:tgtEl>
                                          <p:spTgt spid="2050">
                                            <p:txEl>
                                              <p:charRg st="4294967295" end="4294967295"/>
                                            </p:txEl>
                                          </p:spTgt>
                                        </p:tgtEl>
                                      </p:cBhvr>
                                    </p:animEffect>
                                  </p:childTnLst>
                                </p:cTn>
                              </p:par>
                            </p:childTnLst>
                          </p:cTn>
                        </p:par>
                        <p:par>
                          <p:cTn id="8" fill="hold" nodeType="afterGroup">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051">
                                            <p:bg/>
                                          </p:spTgt>
                                        </p:tgtEl>
                                        <p:attrNameLst>
                                          <p:attrName>style.visibility</p:attrName>
                                        </p:attrNameLst>
                                      </p:cBhvr>
                                      <p:to>
                                        <p:strVal val="visible"/>
                                      </p:to>
                                    </p:set>
                                    <p:animEffect transition="in" filter="randombar(horizontal)">
                                      <p:cBhvr>
                                        <p:cTn id="11" dur="2000"/>
                                        <p:tgtEl>
                                          <p:spTgt spid="2051">
                                            <p:bg/>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051">
                                            <p:txEl>
                                              <p:pRg st="0" end="0"/>
                                            </p:txEl>
                                          </p:spTgt>
                                        </p:tgtEl>
                                        <p:attrNameLst>
                                          <p:attrName>style.visibility</p:attrName>
                                        </p:attrNameLst>
                                      </p:cBhvr>
                                      <p:to>
                                        <p:strVal val="visible"/>
                                      </p:to>
                                    </p:set>
                                    <p:animEffect transition="in" filter="randombar(horizontal)">
                                      <p:cBhvr>
                                        <p:cTn id="16" dur="2000"/>
                                        <p:tgtEl>
                                          <p:spTgt spid="2051">
                                            <p:txEl>
                                              <p:pRg st="0" end="0"/>
                                            </p:txEl>
                                          </p:spTgt>
                                        </p:tgtEl>
                                      </p:cBhvr>
                                    </p:animEffect>
                                  </p:childTnLst>
                                </p:cTn>
                              </p:par>
                            </p:childTnLst>
                          </p:cTn>
                        </p:par>
                        <p:par>
                          <p:cTn id="17" fill="hold" nodeType="afterGroup">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2055">
                                            <p:bg/>
                                          </p:spTgt>
                                        </p:tgtEl>
                                        <p:attrNameLst>
                                          <p:attrName>style.visibility</p:attrName>
                                        </p:attrNameLst>
                                      </p:cBhvr>
                                      <p:to>
                                        <p:strVal val="visible"/>
                                      </p:to>
                                    </p:set>
                                    <p:animEffect transition="in" filter="randombar(horizontal)">
                                      <p:cBhvr>
                                        <p:cTn id="20" dur="2000"/>
                                        <p:tgtEl>
                                          <p:spTgt spid="2055">
                                            <p:bg/>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055">
                                            <p:txEl>
                                              <p:pRg st="0" end="0"/>
                                            </p:txEl>
                                          </p:spTgt>
                                        </p:tgtEl>
                                        <p:attrNameLst>
                                          <p:attrName>style.visibility</p:attrName>
                                        </p:attrNameLst>
                                      </p:cBhvr>
                                      <p:to>
                                        <p:strVal val="visible"/>
                                      </p:to>
                                    </p:set>
                                    <p:animEffect transition="in" filter="randombar(horizontal)">
                                      <p:cBhvr>
                                        <p:cTn id="25" dur="2000"/>
                                        <p:tgtEl>
                                          <p:spTgt spid="20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animBg="1"/>
      <p:bldP spid="2055"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44998[1]"/>
          <p:cNvPicPr>
            <a:picLocks noChangeAspect="1" noChangeArrowheads="1"/>
          </p:cNvPicPr>
          <p:nvPr/>
        </p:nvPicPr>
        <p:blipFill>
          <a:blip r:embed="rId2"/>
          <a:srcRect/>
          <a:stretch>
            <a:fillRect/>
          </a:stretch>
        </p:blipFill>
        <p:spPr bwMode="auto">
          <a:xfrm>
            <a:off x="0" y="0"/>
            <a:ext cx="9144000" cy="6324600"/>
          </a:xfrm>
          <a:prstGeom prst="rect">
            <a:avLst/>
          </a:prstGeom>
          <a:noFill/>
          <a:ln w="9525">
            <a:noFill/>
            <a:miter lim="800000"/>
            <a:headEnd/>
            <a:tailEnd/>
          </a:ln>
        </p:spPr>
      </p:pic>
      <p:sp>
        <p:nvSpPr>
          <p:cNvPr id="11267" name="Text Box 3"/>
          <p:cNvSpPr txBox="1">
            <a:spLocks noChangeArrowheads="1"/>
          </p:cNvSpPr>
          <p:nvPr/>
        </p:nvSpPr>
        <p:spPr bwMode="auto">
          <a:xfrm>
            <a:off x="1752600" y="6248400"/>
            <a:ext cx="6096000" cy="519113"/>
          </a:xfrm>
          <a:prstGeom prst="rect">
            <a:avLst/>
          </a:prstGeom>
          <a:noFill/>
          <a:ln w="9525">
            <a:noFill/>
            <a:miter lim="800000"/>
            <a:headEnd/>
            <a:tailEnd/>
          </a:ln>
        </p:spPr>
        <p:txBody>
          <a:bodyPr>
            <a:spAutoFit/>
          </a:bodyPr>
          <a:lstStyle/>
          <a:p>
            <a:pPr eaLnBrk="0" hangingPunct="0">
              <a:spcBef>
                <a:spcPct val="50000"/>
              </a:spcBef>
            </a:pPr>
            <a:r>
              <a:rPr lang="en-US" sz="2800"/>
              <a:t>              </a:t>
            </a:r>
            <a:r>
              <a:rPr lang="en-US" sz="2800" b="1">
                <a:solidFill>
                  <a:srgbClr val="CE1502"/>
                </a:solidFill>
              </a:rPr>
              <a:t>Nhà máy đạm Phú Mĩ</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endParaRPr lang="en-US" smtClean="0"/>
          </a:p>
        </p:txBody>
      </p:sp>
      <p:pic>
        <p:nvPicPr>
          <p:cNvPr id="12291" name="Picture 5" descr="nhiet dien ca mau"/>
          <p:cNvPicPr>
            <a:picLocks noChangeAspect="1" noChangeArrowheads="1"/>
          </p:cNvPicPr>
          <p:nvPr/>
        </p:nvPicPr>
        <p:blipFill>
          <a:blip r:embed="rId2"/>
          <a:srcRect/>
          <a:stretch>
            <a:fillRect/>
          </a:stretch>
        </p:blipFill>
        <p:spPr bwMode="auto">
          <a:xfrm>
            <a:off x="0" y="0"/>
            <a:ext cx="9144000" cy="6096000"/>
          </a:xfrm>
          <a:prstGeom prst="rect">
            <a:avLst/>
          </a:prstGeom>
          <a:noFill/>
          <a:ln w="9525">
            <a:noFill/>
            <a:miter lim="800000"/>
            <a:headEnd/>
            <a:tailEnd/>
          </a:ln>
        </p:spPr>
      </p:pic>
      <p:sp>
        <p:nvSpPr>
          <p:cNvPr id="12292" name="Rectangle 6"/>
          <p:cNvSpPr>
            <a:spLocks noChangeArrowheads="1"/>
          </p:cNvSpPr>
          <p:nvPr/>
        </p:nvSpPr>
        <p:spPr bwMode="auto">
          <a:xfrm>
            <a:off x="2667000" y="5943600"/>
            <a:ext cx="3962400" cy="914400"/>
          </a:xfrm>
          <a:prstGeom prst="rect">
            <a:avLst/>
          </a:prstGeom>
          <a:solidFill>
            <a:schemeClr val="accent1"/>
          </a:solidFill>
          <a:ln w="9525">
            <a:solidFill>
              <a:schemeClr val="tx1"/>
            </a:solidFill>
            <a:miter lim="800000"/>
            <a:headEnd/>
            <a:tailEnd/>
          </a:ln>
        </p:spPr>
        <p:txBody>
          <a:bodyPr wrap="none" anchor="ctr"/>
          <a:lstStyle/>
          <a:p>
            <a:pPr algn="ctr"/>
            <a:r>
              <a:rPr lang="en-US"/>
              <a:t>NHÀ MÁY NHIỆT ĐIỆN CÀ MAU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5715000"/>
            <a:ext cx="8305800" cy="838200"/>
          </a:xfrm>
        </p:spPr>
        <p:txBody>
          <a:bodyPr/>
          <a:lstStyle/>
          <a:p>
            <a:pPr eaLnBrk="1" hangingPunct="1"/>
            <a:r>
              <a:rPr lang="en-US" sz="2400" b="1" smtClean="0">
                <a:solidFill>
                  <a:schemeClr val="accent2"/>
                </a:solidFill>
              </a:rPr>
              <a:t>KHU CÔNG NGHIỆP BIÊN HÒA</a:t>
            </a:r>
          </a:p>
        </p:txBody>
      </p:sp>
      <p:sp>
        <p:nvSpPr>
          <p:cNvPr id="13315" name="Rectangle 3"/>
          <p:cNvSpPr>
            <a:spLocks noGrp="1" noChangeArrowheads="1"/>
          </p:cNvSpPr>
          <p:nvPr>
            <p:ph type="body" idx="1"/>
          </p:nvPr>
        </p:nvSpPr>
        <p:spPr/>
        <p:txBody>
          <a:bodyPr/>
          <a:lstStyle/>
          <a:p>
            <a:pPr eaLnBrk="1" hangingPunct="1"/>
            <a:endParaRPr lang="en-US" smtClean="0"/>
          </a:p>
        </p:txBody>
      </p:sp>
      <p:pic>
        <p:nvPicPr>
          <p:cNvPr id="13316" name="Picture 4" descr="bien hoa"/>
          <p:cNvPicPr>
            <a:picLocks noChangeAspect="1" noChangeArrowheads="1"/>
          </p:cNvPicPr>
          <p:nvPr/>
        </p:nvPicPr>
        <p:blipFill>
          <a:blip r:embed="rId2"/>
          <a:srcRect/>
          <a:stretch>
            <a:fillRect/>
          </a:stretch>
        </p:blipFill>
        <p:spPr bwMode="auto">
          <a:xfrm>
            <a:off x="304800" y="0"/>
            <a:ext cx="82296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182562"/>
          </a:xfrm>
        </p:spPr>
        <p:txBody>
          <a:bodyPr/>
          <a:lstStyle/>
          <a:p>
            <a:pPr eaLnBrk="1" hangingPunct="1"/>
            <a:endParaRPr lang="en-US" sz="4000" smtClean="0"/>
          </a:p>
        </p:txBody>
      </p:sp>
      <p:sp>
        <p:nvSpPr>
          <p:cNvPr id="14339" name="Rectangle 3"/>
          <p:cNvSpPr>
            <a:spLocks noGrp="1" noChangeArrowheads="1"/>
          </p:cNvSpPr>
          <p:nvPr>
            <p:ph type="body" idx="1"/>
          </p:nvPr>
        </p:nvSpPr>
        <p:spPr/>
        <p:txBody>
          <a:bodyPr/>
          <a:lstStyle/>
          <a:p>
            <a:pPr eaLnBrk="1" hangingPunct="1"/>
            <a:endParaRPr lang="en-US" smtClean="0"/>
          </a:p>
        </p:txBody>
      </p:sp>
      <p:pic>
        <p:nvPicPr>
          <p:cNvPr id="14340" name="Picture 4" descr="nhiet dien ca mau"/>
          <p:cNvPicPr>
            <a:picLocks noChangeAspect="1" noChangeArrowheads="1"/>
          </p:cNvPicPr>
          <p:nvPr/>
        </p:nvPicPr>
        <p:blipFill>
          <a:blip r:embed="rId2"/>
          <a:srcRect/>
          <a:stretch>
            <a:fillRect/>
          </a:stretch>
        </p:blipFill>
        <p:spPr bwMode="auto">
          <a:xfrm>
            <a:off x="381000" y="381000"/>
            <a:ext cx="82296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iao long"/>
          <p:cNvPicPr>
            <a:picLocks noChangeAspect="1" noChangeArrowheads="1"/>
          </p:cNvPicPr>
          <p:nvPr/>
        </p:nvPicPr>
        <p:blipFill>
          <a:blip r:embed="rId3"/>
          <a:srcRect/>
          <a:stretch>
            <a:fillRect/>
          </a:stretch>
        </p:blipFill>
        <p:spPr bwMode="auto">
          <a:xfrm>
            <a:off x="0" y="0"/>
            <a:ext cx="9144000" cy="5562600"/>
          </a:xfrm>
          <a:prstGeom prst="rect">
            <a:avLst/>
          </a:prstGeom>
          <a:noFill/>
          <a:ln w="9525">
            <a:noFill/>
            <a:miter lim="800000"/>
            <a:headEnd/>
            <a:tailEnd/>
          </a:ln>
        </p:spPr>
      </p:pic>
      <p:sp>
        <p:nvSpPr>
          <p:cNvPr id="15363" name="Rectangle 3"/>
          <p:cNvSpPr>
            <a:spLocks noChangeArrowheads="1"/>
          </p:cNvSpPr>
          <p:nvPr/>
        </p:nvSpPr>
        <p:spPr bwMode="auto">
          <a:xfrm>
            <a:off x="1981200" y="5715000"/>
            <a:ext cx="5486400" cy="914400"/>
          </a:xfrm>
          <a:prstGeom prst="rect">
            <a:avLst/>
          </a:prstGeom>
          <a:solidFill>
            <a:schemeClr val="accent1"/>
          </a:solidFill>
          <a:ln w="9525">
            <a:solidFill>
              <a:schemeClr val="tx1"/>
            </a:solidFill>
            <a:miter lim="800000"/>
            <a:headEnd/>
            <a:tailEnd/>
          </a:ln>
        </p:spPr>
        <p:txBody>
          <a:bodyPr wrap="none" anchor="ctr"/>
          <a:lstStyle/>
          <a:p>
            <a:pPr algn="ctr"/>
            <a:r>
              <a:rPr lang="en-US" b="1">
                <a:solidFill>
                  <a:srgbClr val="6600FF"/>
                </a:solidFill>
              </a:rPr>
              <a:t>KHU CÔNG NGHIỆP GIAO LONG</a:t>
            </a:r>
          </a:p>
        </p:txBody>
      </p:sp>
    </p:spTree>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vis san"/>
          <p:cNvPicPr>
            <a:picLocks noChangeAspect="1" noChangeArrowheads="1"/>
          </p:cNvPicPr>
          <p:nvPr/>
        </p:nvPicPr>
        <p:blipFill>
          <a:blip r:embed="rId3"/>
          <a:srcRect/>
          <a:stretch>
            <a:fillRect/>
          </a:stretch>
        </p:blipFill>
        <p:spPr bwMode="auto">
          <a:xfrm>
            <a:off x="0" y="0"/>
            <a:ext cx="8763000" cy="5638800"/>
          </a:xfrm>
          <a:prstGeom prst="rect">
            <a:avLst/>
          </a:prstGeom>
          <a:noFill/>
          <a:ln w="9525">
            <a:noFill/>
            <a:miter lim="800000"/>
            <a:headEnd/>
            <a:tailEnd/>
          </a:ln>
        </p:spPr>
      </p:pic>
      <p:sp>
        <p:nvSpPr>
          <p:cNvPr id="16387" name="Rectangle 3"/>
          <p:cNvSpPr>
            <a:spLocks noChangeArrowheads="1"/>
          </p:cNvSpPr>
          <p:nvPr/>
        </p:nvSpPr>
        <p:spPr bwMode="auto">
          <a:xfrm>
            <a:off x="1905000" y="5638800"/>
            <a:ext cx="5715000" cy="838200"/>
          </a:xfrm>
          <a:prstGeom prst="rect">
            <a:avLst/>
          </a:prstGeom>
          <a:solidFill>
            <a:schemeClr val="bg1"/>
          </a:solidFill>
          <a:ln w="9525">
            <a:solidFill>
              <a:schemeClr val="bg1"/>
            </a:solidFill>
            <a:miter lim="800000"/>
            <a:headEnd/>
            <a:tailEnd/>
          </a:ln>
        </p:spPr>
        <p:txBody>
          <a:bodyPr wrap="none" anchor="ctr"/>
          <a:lstStyle/>
          <a:p>
            <a:pPr algn="ctr"/>
            <a:r>
              <a:rPr lang="en-US" sz="2800">
                <a:solidFill>
                  <a:schemeClr val="folHlink"/>
                </a:solidFill>
              </a:rPr>
              <a:t>CHẾ BIẾN THỰC PHẨM</a:t>
            </a:r>
          </a:p>
        </p:txBody>
      </p:sp>
    </p:spTree>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khai thac dau khi"/>
          <p:cNvPicPr>
            <a:picLocks noChangeAspect="1" noChangeArrowheads="1"/>
          </p:cNvPicPr>
          <p:nvPr/>
        </p:nvPicPr>
        <p:blipFill>
          <a:blip r:embed="rId3"/>
          <a:srcRect/>
          <a:stretch>
            <a:fillRect/>
          </a:stretch>
        </p:blipFill>
        <p:spPr bwMode="auto">
          <a:xfrm>
            <a:off x="304800" y="228600"/>
            <a:ext cx="8839200" cy="5791200"/>
          </a:xfrm>
          <a:prstGeom prst="rect">
            <a:avLst/>
          </a:prstGeom>
          <a:noFill/>
          <a:ln w="9525">
            <a:noFill/>
            <a:miter lim="800000"/>
            <a:headEnd/>
            <a:tailEnd/>
          </a:ln>
        </p:spPr>
      </p:pic>
      <p:sp>
        <p:nvSpPr>
          <p:cNvPr id="17411" name="Rectangle 3"/>
          <p:cNvSpPr>
            <a:spLocks noChangeArrowheads="1"/>
          </p:cNvSpPr>
          <p:nvPr/>
        </p:nvSpPr>
        <p:spPr bwMode="auto">
          <a:xfrm>
            <a:off x="2667000" y="6172200"/>
            <a:ext cx="4648200" cy="685800"/>
          </a:xfrm>
          <a:prstGeom prst="rect">
            <a:avLst/>
          </a:prstGeom>
          <a:solidFill>
            <a:schemeClr val="bg1"/>
          </a:solidFill>
          <a:ln w="9525">
            <a:solidFill>
              <a:schemeClr val="bg1"/>
            </a:solidFill>
            <a:miter lim="800000"/>
            <a:headEnd/>
            <a:tailEnd/>
          </a:ln>
        </p:spPr>
        <p:txBody>
          <a:bodyPr wrap="none" anchor="ctr"/>
          <a:lstStyle/>
          <a:p>
            <a:pPr algn="ctr"/>
            <a:r>
              <a:rPr lang="en-US" b="1">
                <a:solidFill>
                  <a:schemeClr val="accent2"/>
                </a:solidFill>
              </a:rPr>
              <a:t>KHAI THÁC DẦU KHÍ</a:t>
            </a:r>
          </a:p>
        </p:txBody>
      </p:sp>
    </p:spTree>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smtClean="0">
                <a:solidFill>
                  <a:schemeClr val="accent2"/>
                </a:solidFill>
              </a:rPr>
              <a:t/>
            </a:r>
            <a:br>
              <a:rPr lang="en-US" sz="4000" smtClean="0">
                <a:solidFill>
                  <a:schemeClr val="accent2"/>
                </a:solidFill>
              </a:rPr>
            </a:br>
            <a:r>
              <a:rPr lang="en-US" sz="4000" smtClean="0">
                <a:solidFill>
                  <a:schemeClr val="accent2"/>
                </a:solidFill>
              </a:rPr>
              <a:t>  Địa Lí</a:t>
            </a:r>
            <a:br>
              <a:rPr lang="en-US" sz="4000" smtClean="0">
                <a:solidFill>
                  <a:schemeClr val="accent2"/>
                </a:solidFill>
              </a:rPr>
            </a:br>
            <a:endParaRPr lang="en-US" sz="4000" smtClean="0">
              <a:solidFill>
                <a:schemeClr val="accent2"/>
              </a:solidFill>
            </a:endParaRPr>
          </a:p>
        </p:txBody>
      </p:sp>
      <p:sp>
        <p:nvSpPr>
          <p:cNvPr id="18435" name="Text Box 3"/>
          <p:cNvSpPr txBox="1">
            <a:spLocks noChangeArrowheads="1"/>
          </p:cNvSpPr>
          <p:nvPr/>
        </p:nvSpPr>
        <p:spPr bwMode="auto">
          <a:xfrm>
            <a:off x="914400" y="1371600"/>
            <a:ext cx="7848600" cy="1938338"/>
          </a:xfrm>
          <a:prstGeom prst="rect">
            <a:avLst/>
          </a:prstGeom>
          <a:noFill/>
          <a:ln w="9525">
            <a:noFill/>
            <a:miter lim="800000"/>
            <a:headEnd/>
            <a:tailEnd/>
          </a:ln>
        </p:spPr>
        <p:txBody>
          <a:bodyPr>
            <a:spAutoFit/>
          </a:bodyPr>
          <a:lstStyle/>
          <a:p>
            <a:pPr algn="ctr">
              <a:spcBef>
                <a:spcPct val="50000"/>
              </a:spcBef>
            </a:pPr>
            <a:r>
              <a:rPr lang="en-US" sz="2200">
                <a:solidFill>
                  <a:srgbClr val="0033CC"/>
                </a:solidFill>
              </a:rPr>
              <a:t>  </a:t>
            </a:r>
            <a:r>
              <a:rPr lang="en-US" sz="4000" b="1">
                <a:solidFill>
                  <a:srgbClr val="6600FF"/>
                </a:solidFill>
              </a:rPr>
              <a:t>Hoạt động sản xuất của người dân </a:t>
            </a:r>
            <a:br>
              <a:rPr lang="en-US" sz="4000" b="1">
                <a:solidFill>
                  <a:srgbClr val="6600FF"/>
                </a:solidFill>
              </a:rPr>
            </a:br>
            <a:r>
              <a:rPr lang="en-US" sz="4000" b="1">
                <a:solidFill>
                  <a:srgbClr val="6600FF"/>
                </a:solidFill>
              </a:rPr>
              <a:t>ở đồng bằng Nam Bộ </a:t>
            </a:r>
            <a:r>
              <a:rPr lang="en-US" sz="4000">
                <a:solidFill>
                  <a:srgbClr val="6600FF"/>
                </a:solidFill>
              </a:rPr>
              <a:t>(tiếp theo</a:t>
            </a:r>
            <a:r>
              <a:rPr lang="en-US" sz="4000">
                <a:solidFill>
                  <a:srgbClr val="0000FF"/>
                </a:solidFill>
              </a:rPr>
              <a:t>)</a:t>
            </a:r>
          </a:p>
        </p:txBody>
      </p:sp>
      <p:sp>
        <p:nvSpPr>
          <p:cNvPr id="18436" name="Text Box 4"/>
          <p:cNvSpPr txBox="1">
            <a:spLocks noChangeArrowheads="1"/>
          </p:cNvSpPr>
          <p:nvPr/>
        </p:nvSpPr>
        <p:spPr bwMode="auto">
          <a:xfrm>
            <a:off x="381000" y="2743200"/>
            <a:ext cx="8229600" cy="954088"/>
          </a:xfrm>
          <a:prstGeom prst="rect">
            <a:avLst/>
          </a:prstGeom>
          <a:noFill/>
          <a:ln w="9525">
            <a:noFill/>
            <a:miter lim="800000"/>
            <a:headEnd/>
            <a:tailEnd/>
          </a:ln>
        </p:spPr>
        <p:txBody>
          <a:bodyPr>
            <a:spAutoFit/>
          </a:bodyPr>
          <a:lstStyle/>
          <a:p>
            <a:pPr eaLnBrk="0" hangingPunct="0">
              <a:spcBef>
                <a:spcPct val="50000"/>
              </a:spcBef>
            </a:pPr>
            <a:r>
              <a:rPr lang="en-US" sz="2800"/>
              <a:t>3/ </a:t>
            </a:r>
            <a:r>
              <a:rPr lang="en-US" sz="2800" b="1" u="sng">
                <a:solidFill>
                  <a:srgbClr val="006600"/>
                </a:solidFill>
              </a:rPr>
              <a:t>Vùng công nghiệp phát triển mạnh nhất nước ta</a:t>
            </a:r>
            <a:r>
              <a:rPr lang="en-US" sz="2800" b="1">
                <a:solidFill>
                  <a:srgbClr val="006600"/>
                </a:solidFill>
              </a:rPr>
              <a:t>.</a:t>
            </a:r>
          </a:p>
        </p:txBody>
      </p:sp>
      <p:sp>
        <p:nvSpPr>
          <p:cNvPr id="64517" name="Text Box 5"/>
          <p:cNvSpPr txBox="1">
            <a:spLocks noChangeArrowheads="1"/>
          </p:cNvSpPr>
          <p:nvPr/>
        </p:nvSpPr>
        <p:spPr bwMode="auto">
          <a:xfrm>
            <a:off x="304800" y="3810000"/>
            <a:ext cx="8458200" cy="2678113"/>
          </a:xfrm>
          <a:prstGeom prst="rect">
            <a:avLst/>
          </a:prstGeom>
          <a:noFill/>
          <a:ln w="38100">
            <a:solidFill>
              <a:srgbClr val="FF0000"/>
            </a:solidFill>
            <a:miter lim="800000"/>
            <a:headEnd/>
            <a:tailEnd/>
          </a:ln>
        </p:spPr>
        <p:txBody>
          <a:bodyPr>
            <a:spAutoFit/>
          </a:bodyPr>
          <a:lstStyle/>
          <a:p>
            <a:pPr eaLnBrk="0" hangingPunct="0">
              <a:spcBef>
                <a:spcPct val="50000"/>
              </a:spcBef>
            </a:pPr>
            <a:r>
              <a:rPr lang="en-US" sz="2800"/>
              <a:t>   </a:t>
            </a:r>
            <a:r>
              <a:rPr lang="en-US" sz="2800" b="1">
                <a:solidFill>
                  <a:srgbClr val="0000FF"/>
                </a:solidFill>
              </a:rPr>
              <a:t>Nhờ có nguồn nguyện liệu và lao động, lại được đầu tư xây dựng nhiều nhà máy nên đồng bằng Nam Bộ đã trở thành vùng có ngành công nghiệp phát triển mạnh nhất nước ta với một số ngành nghề chính như: khai thác dầu khí, chế biến lương thực, thực phẩm...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Scale>
                                      <p:cBhvr>
                                        <p:cTn id="7" dur="1000" decel="50000" fill="hold">
                                          <p:stCondLst>
                                            <p:cond delay="0"/>
                                          </p:stCondLst>
                                        </p:cTn>
                                        <p:tgtEl>
                                          <p:spTgt spid="645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4517"/>
                                        </p:tgtEl>
                                        <p:attrNameLst>
                                          <p:attrName>ppt_x</p:attrName>
                                          <p:attrName>ppt_y</p:attrName>
                                        </p:attrNameLst>
                                      </p:cBhvr>
                                    </p:animMotion>
                                    <p:animEffect transition="in" filter="fade">
                                      <p:cBhvr>
                                        <p:cTn id="9" dur="10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000" smtClean="0">
                <a:solidFill>
                  <a:schemeClr val="accent2"/>
                </a:solidFill>
              </a:rPr>
              <a:t/>
            </a:r>
            <a:br>
              <a:rPr lang="en-US" sz="4000" smtClean="0">
                <a:solidFill>
                  <a:schemeClr val="accent2"/>
                </a:solidFill>
              </a:rPr>
            </a:br>
            <a:r>
              <a:rPr lang="en-US" sz="4000" smtClean="0">
                <a:solidFill>
                  <a:schemeClr val="accent2"/>
                </a:solidFill>
              </a:rPr>
              <a:t>  Địa Lí</a:t>
            </a:r>
            <a:br>
              <a:rPr lang="en-US" sz="4000" smtClean="0">
                <a:solidFill>
                  <a:schemeClr val="accent2"/>
                </a:solidFill>
              </a:rPr>
            </a:br>
            <a:endParaRPr lang="en-US" sz="4000" smtClean="0">
              <a:solidFill>
                <a:schemeClr val="accent2"/>
              </a:solidFill>
            </a:endParaRPr>
          </a:p>
        </p:txBody>
      </p:sp>
      <p:sp>
        <p:nvSpPr>
          <p:cNvPr id="19459" name="Text Box 3"/>
          <p:cNvSpPr txBox="1">
            <a:spLocks noChangeArrowheads="1"/>
          </p:cNvSpPr>
          <p:nvPr/>
        </p:nvSpPr>
        <p:spPr bwMode="auto">
          <a:xfrm>
            <a:off x="914400" y="1371600"/>
            <a:ext cx="7848600" cy="1938338"/>
          </a:xfrm>
          <a:prstGeom prst="rect">
            <a:avLst/>
          </a:prstGeom>
          <a:noFill/>
          <a:ln w="9525">
            <a:noFill/>
            <a:miter lim="800000"/>
            <a:headEnd/>
            <a:tailEnd/>
          </a:ln>
        </p:spPr>
        <p:txBody>
          <a:bodyPr>
            <a:spAutoFit/>
          </a:bodyPr>
          <a:lstStyle/>
          <a:p>
            <a:pPr algn="ctr">
              <a:spcBef>
                <a:spcPct val="50000"/>
              </a:spcBef>
            </a:pPr>
            <a:r>
              <a:rPr lang="en-US" sz="2200">
                <a:solidFill>
                  <a:srgbClr val="0033CC"/>
                </a:solidFill>
              </a:rPr>
              <a:t>  </a:t>
            </a:r>
            <a:r>
              <a:rPr lang="en-US" sz="4000" b="1">
                <a:solidFill>
                  <a:srgbClr val="6600FF"/>
                </a:solidFill>
              </a:rPr>
              <a:t>Hoạt động sản xuất của người dân </a:t>
            </a:r>
            <a:br>
              <a:rPr lang="en-US" sz="4000" b="1">
                <a:solidFill>
                  <a:srgbClr val="6600FF"/>
                </a:solidFill>
              </a:rPr>
            </a:br>
            <a:r>
              <a:rPr lang="en-US" sz="4000" b="1">
                <a:solidFill>
                  <a:srgbClr val="6600FF"/>
                </a:solidFill>
              </a:rPr>
              <a:t>ở đồng bằng Nam Bộ </a:t>
            </a:r>
            <a:r>
              <a:rPr lang="en-US" sz="4000">
                <a:solidFill>
                  <a:srgbClr val="6600FF"/>
                </a:solidFill>
              </a:rPr>
              <a:t>(tiếp theo</a:t>
            </a:r>
            <a:r>
              <a:rPr lang="en-US" sz="4000">
                <a:solidFill>
                  <a:srgbClr val="0000FF"/>
                </a:solidFill>
              </a:rPr>
              <a:t>)</a:t>
            </a:r>
          </a:p>
        </p:txBody>
      </p:sp>
      <p:sp>
        <p:nvSpPr>
          <p:cNvPr id="19460" name="Text Box 4"/>
          <p:cNvSpPr txBox="1">
            <a:spLocks noChangeArrowheads="1"/>
          </p:cNvSpPr>
          <p:nvPr/>
        </p:nvSpPr>
        <p:spPr bwMode="auto">
          <a:xfrm>
            <a:off x="381000" y="2743200"/>
            <a:ext cx="8229600" cy="954088"/>
          </a:xfrm>
          <a:prstGeom prst="rect">
            <a:avLst/>
          </a:prstGeom>
          <a:noFill/>
          <a:ln w="9525">
            <a:noFill/>
            <a:miter lim="800000"/>
            <a:headEnd/>
            <a:tailEnd/>
          </a:ln>
        </p:spPr>
        <p:txBody>
          <a:bodyPr>
            <a:spAutoFit/>
          </a:bodyPr>
          <a:lstStyle/>
          <a:p>
            <a:pPr eaLnBrk="0" hangingPunct="0">
              <a:spcBef>
                <a:spcPct val="50000"/>
              </a:spcBef>
            </a:pPr>
            <a:r>
              <a:rPr lang="en-US" sz="2800"/>
              <a:t>3/ </a:t>
            </a:r>
            <a:r>
              <a:rPr lang="en-US" sz="2800" b="1" u="sng">
                <a:solidFill>
                  <a:srgbClr val="006600"/>
                </a:solidFill>
              </a:rPr>
              <a:t>Vùng công nghiệp phát triển mạnh nhất nước ta</a:t>
            </a:r>
            <a:r>
              <a:rPr lang="en-US" sz="2800" b="1">
                <a:solidFill>
                  <a:srgbClr val="006600"/>
                </a:solidFill>
              </a:rPr>
              <a:t>.</a:t>
            </a:r>
          </a:p>
        </p:txBody>
      </p:sp>
      <p:sp>
        <p:nvSpPr>
          <p:cNvPr id="80902" name="Text Box 6"/>
          <p:cNvSpPr txBox="1">
            <a:spLocks noChangeArrowheads="1"/>
          </p:cNvSpPr>
          <p:nvPr/>
        </p:nvSpPr>
        <p:spPr bwMode="auto">
          <a:xfrm>
            <a:off x="381000" y="3581400"/>
            <a:ext cx="8382000" cy="579438"/>
          </a:xfrm>
          <a:prstGeom prst="rect">
            <a:avLst/>
          </a:prstGeom>
          <a:noFill/>
          <a:ln w="9525">
            <a:noFill/>
            <a:miter lim="800000"/>
            <a:headEnd/>
            <a:tailEnd/>
          </a:ln>
        </p:spPr>
        <p:txBody>
          <a:bodyPr>
            <a:spAutoFit/>
          </a:bodyPr>
          <a:lstStyle/>
          <a:p>
            <a:pPr eaLnBrk="0" hangingPunct="0">
              <a:spcBef>
                <a:spcPct val="50000"/>
              </a:spcBef>
            </a:pPr>
            <a:r>
              <a:rPr lang="en-US" sz="3200"/>
              <a:t>4/ </a:t>
            </a:r>
            <a:r>
              <a:rPr lang="en-US" sz="3200" b="1">
                <a:solidFill>
                  <a:srgbClr val="006600"/>
                </a:solidFill>
              </a:rPr>
              <a:t>Chợ nổi trên sông</a:t>
            </a:r>
            <a:r>
              <a:rPr lang="en-US" sz="2800" b="1">
                <a:solidFill>
                  <a:srgbClr val="00660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0902"/>
                                        </p:tgtEl>
                                        <p:attrNameLst>
                                          <p:attrName>style.visibility</p:attrName>
                                        </p:attrNameLst>
                                      </p:cBhvr>
                                      <p:to>
                                        <p:strVal val="visible"/>
                                      </p:to>
                                    </p:set>
                                    <p:anim calcmode="lin" valueType="num">
                                      <p:cBhvr>
                                        <p:cTn id="7" dur="500" fill="hold"/>
                                        <p:tgtEl>
                                          <p:spTgt spid="8090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0902"/>
                                        </p:tgtEl>
                                        <p:attrNameLst>
                                          <p:attrName>ppt_y</p:attrName>
                                        </p:attrNameLst>
                                      </p:cBhvr>
                                      <p:tavLst>
                                        <p:tav tm="0">
                                          <p:val>
                                            <p:strVal val="#ppt_y"/>
                                          </p:val>
                                        </p:tav>
                                        <p:tav tm="100000">
                                          <p:val>
                                            <p:strVal val="#ppt_y"/>
                                          </p:val>
                                        </p:tav>
                                      </p:tavLst>
                                    </p:anim>
                                    <p:anim calcmode="lin" valueType="num">
                                      <p:cBhvr>
                                        <p:cTn id="9" dur="500" fill="hold"/>
                                        <p:tgtEl>
                                          <p:spTgt spid="8090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090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715962"/>
          </a:xfrm>
        </p:spPr>
        <p:txBody>
          <a:bodyPr/>
          <a:lstStyle/>
          <a:p>
            <a:pPr eaLnBrk="1" hangingPunct="1"/>
            <a:r>
              <a:rPr lang="en-US" sz="3600" smtClean="0"/>
              <a:t>Thảo luận</a:t>
            </a:r>
          </a:p>
        </p:txBody>
      </p:sp>
      <p:sp>
        <p:nvSpPr>
          <p:cNvPr id="96260" name="Text Box 4"/>
          <p:cNvSpPr>
            <a:spLocks noChangeArrowheads="1"/>
          </p:cNvSpPr>
          <p:nvPr>
            <p:ph type="body" idx="1"/>
          </p:nvPr>
        </p:nvSpPr>
        <p:spPr>
          <a:xfrm>
            <a:off x="457200" y="1066800"/>
            <a:ext cx="8229600" cy="4525963"/>
          </a:xfrm>
          <a:noFill/>
        </p:spPr>
        <p:txBody>
          <a:bodyPr/>
          <a:lstStyle/>
          <a:p>
            <a:pPr eaLnBrk="1" hangingPunct="1">
              <a:lnSpc>
                <a:spcPct val="90000"/>
              </a:lnSpc>
              <a:buFontTx/>
              <a:buNone/>
            </a:pPr>
            <a:r>
              <a:rPr lang="en-US" sz="2400" b="1" smtClean="0"/>
              <a:t>Hãy quan sát kĩ các hình ảnh về chợ nổi của đồng bằng sông Cửu Long, kết hợp với vốn hiểu biết của bản thân để mô tả về chợ nổi trên sông theo một số gợi ý:</a:t>
            </a:r>
          </a:p>
          <a:p>
            <a:pPr eaLnBrk="1" hangingPunct="1">
              <a:lnSpc>
                <a:spcPct val="90000"/>
              </a:lnSpc>
              <a:buFontTx/>
              <a:buNone/>
            </a:pPr>
            <a:r>
              <a:rPr lang="en-US" sz="2400" b="1" smtClean="0"/>
              <a:t>+ Chợ họp ở đâu?</a:t>
            </a:r>
          </a:p>
          <a:p>
            <a:pPr eaLnBrk="1" hangingPunct="1">
              <a:lnSpc>
                <a:spcPct val="90000"/>
              </a:lnSpc>
              <a:buFontTx/>
              <a:buNone/>
            </a:pPr>
            <a:r>
              <a:rPr lang="en-US" sz="2400" b="1" smtClean="0"/>
              <a:t>+ Người dân đến chợ bằng phương tiện gì?</a:t>
            </a:r>
          </a:p>
          <a:p>
            <a:pPr eaLnBrk="1" hangingPunct="1">
              <a:lnSpc>
                <a:spcPct val="90000"/>
              </a:lnSpc>
              <a:buFontTx/>
              <a:buNone/>
            </a:pPr>
            <a:r>
              <a:rPr lang="en-US" sz="2400" b="1" smtClean="0"/>
              <a:t>+ Hàng hóa bán ở chợ gồm những gì? Loại hàng nào có nhiều hơn cả?</a:t>
            </a:r>
          </a:p>
          <a:p>
            <a:pPr eaLnBrk="1" hangingPunct="1">
              <a:lnSpc>
                <a:spcPct val="90000"/>
              </a:lnSpc>
              <a:buFontTx/>
              <a:buNone/>
            </a:pPr>
            <a:r>
              <a:rPr lang="en-US" sz="2400" b="1" smtClean="0"/>
              <a:t>+ Hãy kể tên một số chợ nổi trên sông ở đồng bằng sông Cửu Long mà em biết.</a:t>
            </a:r>
          </a:p>
          <a:p>
            <a:pPr eaLnBrk="1" hangingPunct="1">
              <a:lnSpc>
                <a:spcPct val="90000"/>
              </a:lnSpc>
              <a:spcBef>
                <a:spcPct val="50000"/>
              </a:spcBef>
              <a:buFontTx/>
              <a:buNone/>
            </a:pPr>
            <a:endParaRPr lang="en-US" sz="1600" smtClean="0">
              <a:solidFill>
                <a:srgbClr val="0099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anim calcmode="lin" valueType="num">
                                      <p:cBhvr>
                                        <p:cTn id="7" dur="1000" fill="hold"/>
                                        <p:tgtEl>
                                          <p:spTgt spid="9626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6260">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9626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96260">
                                            <p:txEl>
                                              <p:pRg st="1" end="1"/>
                                            </p:txEl>
                                          </p:spTgt>
                                        </p:tgtEl>
                                        <p:attrNameLst>
                                          <p:attrName>style.visibility</p:attrName>
                                        </p:attrNameLst>
                                      </p:cBhvr>
                                      <p:to>
                                        <p:strVal val="visible"/>
                                      </p:to>
                                    </p:set>
                                    <p:anim calcmode="lin" valueType="num">
                                      <p:cBhvr>
                                        <p:cTn id="14" dur="1000" fill="hold"/>
                                        <p:tgtEl>
                                          <p:spTgt spid="96260">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96260">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96260">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96260">
                                            <p:txEl>
                                              <p:pRg st="2" end="2"/>
                                            </p:txEl>
                                          </p:spTgt>
                                        </p:tgtEl>
                                        <p:attrNameLst>
                                          <p:attrName>style.visibility</p:attrName>
                                        </p:attrNameLst>
                                      </p:cBhvr>
                                      <p:to>
                                        <p:strVal val="visible"/>
                                      </p:to>
                                    </p:set>
                                    <p:anim calcmode="lin" valueType="num">
                                      <p:cBhvr>
                                        <p:cTn id="21" dur="1000" fill="hold"/>
                                        <p:tgtEl>
                                          <p:spTgt spid="96260">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96260">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96260">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96260">
                                            <p:txEl>
                                              <p:pRg st="3" end="3"/>
                                            </p:txEl>
                                          </p:spTgt>
                                        </p:tgtEl>
                                        <p:attrNameLst>
                                          <p:attrName>style.visibility</p:attrName>
                                        </p:attrNameLst>
                                      </p:cBhvr>
                                      <p:to>
                                        <p:strVal val="visible"/>
                                      </p:to>
                                    </p:set>
                                    <p:anim calcmode="lin" valueType="num">
                                      <p:cBhvr>
                                        <p:cTn id="28" dur="1000" fill="hold"/>
                                        <p:tgtEl>
                                          <p:spTgt spid="96260">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96260">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96260">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96260">
                                            <p:txEl>
                                              <p:pRg st="4" end="4"/>
                                            </p:txEl>
                                          </p:spTgt>
                                        </p:tgtEl>
                                        <p:attrNameLst>
                                          <p:attrName>style.visibility</p:attrName>
                                        </p:attrNameLst>
                                      </p:cBhvr>
                                      <p:to>
                                        <p:strVal val="visible"/>
                                      </p:to>
                                    </p:set>
                                    <p:anim calcmode="lin" valueType="num">
                                      <p:cBhvr>
                                        <p:cTn id="35" dur="500" fill="hold"/>
                                        <p:tgtEl>
                                          <p:spTgt spid="96260">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96260">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962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228600" y="1295400"/>
            <a:ext cx="8534400" cy="1371600"/>
          </a:xfrm>
          <a:solidFill>
            <a:schemeClr val="bg1"/>
          </a:solidFill>
          <a:ln>
            <a:solidFill>
              <a:schemeClr val="bg1"/>
            </a:solidFill>
          </a:ln>
        </p:spPr>
        <p:txBody>
          <a:bodyPr/>
          <a:lstStyle/>
          <a:p>
            <a:pPr algn="l" eaLnBrk="1" hangingPunct="1"/>
            <a:r>
              <a:rPr lang="en-US" sz="2400" b="1" smtClean="0">
                <a:solidFill>
                  <a:schemeClr val="tx1"/>
                </a:solidFill>
              </a:rPr>
              <a:t/>
            </a:r>
            <a:br>
              <a:rPr lang="en-US" sz="2400" b="1" smtClean="0">
                <a:solidFill>
                  <a:schemeClr val="tx1"/>
                </a:solidFill>
              </a:rPr>
            </a:br>
            <a:r>
              <a:rPr lang="en-US" sz="2400" b="1" smtClean="0">
                <a:solidFill>
                  <a:srgbClr val="0000FF"/>
                </a:solidFill>
              </a:rPr>
              <a:t>2.Nêu những điều kiện thuận lợi để đồng bằng Nam Bộ trở thành vựa lúa,vựa trái cây lớn nhất của nước ta?</a:t>
            </a:r>
            <a:r>
              <a:rPr lang="en-US" sz="2400" b="1" smtClean="0">
                <a:solidFill>
                  <a:srgbClr val="000000"/>
                </a:solidFill>
              </a:rPr>
              <a:t>  </a:t>
            </a:r>
            <a:br>
              <a:rPr lang="en-US" sz="2400" b="1" smtClean="0">
                <a:solidFill>
                  <a:srgbClr val="000000"/>
                </a:solidFill>
              </a:rPr>
            </a:br>
            <a:endParaRPr lang="en-US" sz="2400" b="1" smtClean="0">
              <a:solidFill>
                <a:schemeClr val="tx1"/>
              </a:solidFill>
            </a:endParaRPr>
          </a:p>
        </p:txBody>
      </p:sp>
      <p:sp>
        <p:nvSpPr>
          <p:cNvPr id="90115" name="Rectangle 3"/>
          <p:cNvSpPr>
            <a:spLocks noGrp="1" noChangeArrowheads="1"/>
          </p:cNvSpPr>
          <p:nvPr>
            <p:ph type="subTitle" idx="1"/>
          </p:nvPr>
        </p:nvSpPr>
        <p:spPr>
          <a:xfrm>
            <a:off x="323850" y="2667000"/>
            <a:ext cx="6781800" cy="533400"/>
          </a:xfrm>
          <a:solidFill>
            <a:schemeClr val="bg1"/>
          </a:solidFill>
          <a:ln>
            <a:solidFill>
              <a:schemeClr val="bg1"/>
            </a:solidFill>
          </a:ln>
        </p:spPr>
        <p:txBody>
          <a:bodyPr/>
          <a:lstStyle/>
          <a:p>
            <a:pPr algn="l" eaLnBrk="1" hangingPunct="1">
              <a:lnSpc>
                <a:spcPct val="90000"/>
              </a:lnSpc>
            </a:pPr>
            <a:r>
              <a:rPr lang="en-US" sz="2400" b="1" smtClean="0"/>
              <a:t>- Người dân cần cù lao động.</a:t>
            </a:r>
            <a:br>
              <a:rPr lang="en-US" sz="2400" b="1" smtClean="0"/>
            </a:br>
            <a:r>
              <a:rPr lang="en-US" sz="2400" b="1" smtClean="0"/>
              <a:t/>
            </a:r>
            <a:br>
              <a:rPr lang="en-US" sz="2400" b="1" smtClean="0"/>
            </a:br>
            <a:endParaRPr lang="en-US" sz="2400" b="1" smtClean="0"/>
          </a:p>
        </p:txBody>
      </p:sp>
      <p:sp>
        <p:nvSpPr>
          <p:cNvPr id="3076" name="Rectangle 4"/>
          <p:cNvSpPr>
            <a:spLocks noChangeArrowheads="1"/>
          </p:cNvSpPr>
          <p:nvPr/>
        </p:nvSpPr>
        <p:spPr bwMode="auto">
          <a:xfrm>
            <a:off x="2895600" y="228600"/>
            <a:ext cx="2590800" cy="914400"/>
          </a:xfrm>
          <a:prstGeom prst="rect">
            <a:avLst/>
          </a:prstGeom>
          <a:solidFill>
            <a:schemeClr val="folHlink"/>
          </a:solidFill>
          <a:ln w="9525">
            <a:solidFill>
              <a:schemeClr val="tx1"/>
            </a:solidFill>
            <a:miter lim="800000"/>
            <a:headEnd/>
            <a:tailEnd/>
          </a:ln>
        </p:spPr>
        <p:txBody>
          <a:bodyPr wrap="none" anchor="ctr"/>
          <a:lstStyle/>
          <a:p>
            <a:r>
              <a:rPr lang="en-US">
                <a:solidFill>
                  <a:schemeClr val="accent2"/>
                </a:solidFill>
              </a:rPr>
              <a:t>KIỂM TRA BÀI CŨ</a:t>
            </a:r>
          </a:p>
        </p:txBody>
      </p:sp>
      <p:sp>
        <p:nvSpPr>
          <p:cNvPr id="90118" name="Rectangle 6"/>
          <p:cNvSpPr>
            <a:spLocks noChangeArrowheads="1"/>
          </p:cNvSpPr>
          <p:nvPr/>
        </p:nvSpPr>
        <p:spPr bwMode="auto">
          <a:xfrm>
            <a:off x="314325" y="3733800"/>
            <a:ext cx="6934200" cy="533400"/>
          </a:xfrm>
          <a:prstGeom prst="rect">
            <a:avLst/>
          </a:prstGeom>
          <a:solidFill>
            <a:schemeClr val="bg1"/>
          </a:solidFill>
          <a:ln w="9525">
            <a:solidFill>
              <a:schemeClr val="bg1"/>
            </a:solidFill>
            <a:miter lim="800000"/>
            <a:headEnd/>
            <a:tailEnd/>
          </a:ln>
        </p:spPr>
        <p:txBody>
          <a:bodyPr/>
          <a:lstStyle/>
          <a:p>
            <a:pPr>
              <a:lnSpc>
                <a:spcPct val="90000"/>
              </a:lnSpc>
              <a:spcBef>
                <a:spcPct val="20000"/>
              </a:spcBef>
            </a:pPr>
            <a:r>
              <a:rPr lang="en-US" sz="2400" b="1"/>
              <a:t>- Đất đai màu mỡ.</a:t>
            </a:r>
            <a:br>
              <a:rPr lang="en-US" sz="2400" b="1"/>
            </a:br>
            <a:endParaRPr lang="en-US" sz="2400" b="1"/>
          </a:p>
        </p:txBody>
      </p:sp>
      <p:sp>
        <p:nvSpPr>
          <p:cNvPr id="90119" name="Rectangle 7"/>
          <p:cNvSpPr>
            <a:spLocks noChangeArrowheads="1"/>
          </p:cNvSpPr>
          <p:nvPr/>
        </p:nvSpPr>
        <p:spPr bwMode="auto">
          <a:xfrm>
            <a:off x="304800" y="3200400"/>
            <a:ext cx="7239000" cy="533400"/>
          </a:xfrm>
          <a:prstGeom prst="rect">
            <a:avLst/>
          </a:prstGeom>
          <a:solidFill>
            <a:schemeClr val="bg1"/>
          </a:solidFill>
          <a:ln w="9525">
            <a:solidFill>
              <a:schemeClr val="bg1"/>
            </a:solidFill>
            <a:miter lim="800000"/>
            <a:headEnd/>
            <a:tailEnd/>
          </a:ln>
        </p:spPr>
        <p:txBody>
          <a:bodyPr/>
          <a:lstStyle/>
          <a:p>
            <a:pPr>
              <a:lnSpc>
                <a:spcPct val="90000"/>
              </a:lnSpc>
              <a:spcBef>
                <a:spcPct val="20000"/>
              </a:spcBef>
            </a:pPr>
            <a:r>
              <a:rPr lang="en-US" sz="2400" b="1"/>
              <a:t>- Khí hậu nóng ẩm.</a:t>
            </a:r>
          </a:p>
        </p:txBody>
      </p:sp>
      <p:sp>
        <p:nvSpPr>
          <p:cNvPr id="90120" name="Rectangle 8"/>
          <p:cNvSpPr>
            <a:spLocks noChangeArrowheads="1"/>
          </p:cNvSpPr>
          <p:nvPr/>
        </p:nvSpPr>
        <p:spPr bwMode="auto">
          <a:xfrm>
            <a:off x="304800" y="4267200"/>
            <a:ext cx="7010400" cy="533400"/>
          </a:xfrm>
          <a:prstGeom prst="rect">
            <a:avLst/>
          </a:prstGeom>
          <a:solidFill>
            <a:schemeClr val="bg1"/>
          </a:solidFill>
          <a:ln w="9525">
            <a:solidFill>
              <a:schemeClr val="bg1"/>
            </a:solidFill>
            <a:miter lim="800000"/>
            <a:headEnd/>
            <a:tailEnd/>
          </a:ln>
        </p:spPr>
        <p:txBody>
          <a:bodyPr/>
          <a:lstStyle/>
          <a:p>
            <a:pPr>
              <a:lnSpc>
                <a:spcPct val="90000"/>
              </a:lnSpc>
              <a:spcBef>
                <a:spcPct val="20000"/>
              </a:spcBef>
            </a:pPr>
            <a:r>
              <a:rPr lang="en-US" sz="2400" b="1"/>
              <a:t>- Nguồn nước dồi dào.</a:t>
            </a:r>
            <a:br>
              <a:rPr lang="en-US" sz="2400" b="1"/>
            </a:br>
            <a:endParaRPr lang="en-US" sz="24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blinds(horizontal)">
                                      <p:cBhvr>
                                        <p:cTn id="7" dur="500"/>
                                        <p:tgtEl>
                                          <p:spTgt spid="90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0115">
                                            <p:bg/>
                                          </p:spTgt>
                                        </p:tgtEl>
                                        <p:attrNameLst>
                                          <p:attrName>style.visibility</p:attrName>
                                        </p:attrNameLst>
                                      </p:cBhvr>
                                      <p:to>
                                        <p:strVal val="visible"/>
                                      </p:to>
                                    </p:set>
                                    <p:animEffect transition="in" filter="blinds(horizontal)">
                                      <p:cBhvr>
                                        <p:cTn id="12" dur="500"/>
                                        <p:tgtEl>
                                          <p:spTgt spid="90115">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0115">
                                            <p:txEl>
                                              <p:pRg st="0" end="0"/>
                                            </p:txEl>
                                          </p:spTgt>
                                        </p:tgtEl>
                                        <p:attrNameLst>
                                          <p:attrName>style.visibility</p:attrName>
                                        </p:attrNameLst>
                                      </p:cBhvr>
                                      <p:to>
                                        <p:strVal val="visible"/>
                                      </p:to>
                                    </p:set>
                                    <p:animEffect transition="in" filter="blinds(horizontal)">
                                      <p:cBhvr>
                                        <p:cTn id="17" dur="500"/>
                                        <p:tgtEl>
                                          <p:spTgt spid="9011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0119"/>
                                        </p:tgtEl>
                                        <p:attrNameLst>
                                          <p:attrName>style.visibility</p:attrName>
                                        </p:attrNameLst>
                                      </p:cBhvr>
                                      <p:to>
                                        <p:strVal val="visible"/>
                                      </p:to>
                                    </p:set>
                                    <p:animEffect transition="in" filter="blinds(horizontal)">
                                      <p:cBhvr>
                                        <p:cTn id="22" dur="500"/>
                                        <p:tgtEl>
                                          <p:spTgt spid="901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0118"/>
                                        </p:tgtEl>
                                        <p:attrNameLst>
                                          <p:attrName>style.visibility</p:attrName>
                                        </p:attrNameLst>
                                      </p:cBhvr>
                                      <p:to>
                                        <p:strVal val="visible"/>
                                      </p:to>
                                    </p:set>
                                    <p:animEffect transition="in" filter="blinds(horizontal)">
                                      <p:cBhvr>
                                        <p:cTn id="27" dur="500"/>
                                        <p:tgtEl>
                                          <p:spTgt spid="901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0120"/>
                                        </p:tgtEl>
                                        <p:attrNameLst>
                                          <p:attrName>style.visibility</p:attrName>
                                        </p:attrNameLst>
                                      </p:cBhvr>
                                      <p:to>
                                        <p:strVal val="visible"/>
                                      </p:to>
                                    </p:set>
                                    <p:animEffect transition="in" filter="blinds(horizontal)">
                                      <p:cBhvr>
                                        <p:cTn id="32" dur="500"/>
                                        <p:tgtEl>
                                          <p:spTgt spid="90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p:bldP spid="90115" grpId="0" build="p" animBg="1"/>
      <p:bldP spid="90118" grpId="0" animBg="1"/>
      <p:bldP spid="90119" grpId="0" animBg="1"/>
      <p:bldP spid="901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p>
        </p:txBody>
      </p:sp>
      <p:pic>
        <p:nvPicPr>
          <p:cNvPr id="52227" name="Picture 3" descr="6"/>
          <p:cNvPicPr>
            <a:picLocks noChangeAspect="1" noChangeArrowheads="1"/>
          </p:cNvPicPr>
          <p:nvPr>
            <p:ph type="body" idx="1"/>
          </p:nvPr>
        </p:nvPicPr>
        <p:blipFill>
          <a:blip r:embed="rId2"/>
          <a:srcRect/>
          <a:stretch>
            <a:fillRect/>
          </a:stretch>
        </p:blipFill>
        <p:spPr>
          <a:xfrm>
            <a:off x="0" y="0"/>
            <a:ext cx="9144000" cy="6858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wheel(4)">
                                      <p:cBhvr>
                                        <p:cTn id="7" dur="20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200" smtClean="0">
                <a:solidFill>
                  <a:schemeClr val="accent2"/>
                </a:solidFill>
              </a:rPr>
              <a:t/>
            </a:r>
            <a:br>
              <a:rPr lang="en-US" sz="3200" smtClean="0">
                <a:solidFill>
                  <a:schemeClr val="accent2"/>
                </a:solidFill>
              </a:rPr>
            </a:br>
            <a:r>
              <a:rPr lang="en-US" sz="3200" smtClean="0">
                <a:solidFill>
                  <a:schemeClr val="accent2"/>
                </a:solidFill>
              </a:rPr>
              <a:t>  Địa Lí</a:t>
            </a:r>
            <a:br>
              <a:rPr lang="en-US" sz="3200" smtClean="0">
                <a:solidFill>
                  <a:schemeClr val="accent2"/>
                </a:solidFill>
              </a:rPr>
            </a:br>
            <a:endParaRPr lang="en-US" sz="3200" smtClean="0">
              <a:solidFill>
                <a:schemeClr val="accent2"/>
              </a:solidFill>
            </a:endParaRPr>
          </a:p>
        </p:txBody>
      </p:sp>
      <p:sp>
        <p:nvSpPr>
          <p:cNvPr id="22531" name="Text Box 3"/>
          <p:cNvSpPr txBox="1">
            <a:spLocks noChangeArrowheads="1"/>
          </p:cNvSpPr>
          <p:nvPr/>
        </p:nvSpPr>
        <p:spPr bwMode="auto">
          <a:xfrm>
            <a:off x="914400" y="1371600"/>
            <a:ext cx="7848600" cy="1077913"/>
          </a:xfrm>
          <a:prstGeom prst="rect">
            <a:avLst/>
          </a:prstGeom>
          <a:noFill/>
          <a:ln w="9525">
            <a:noFill/>
            <a:miter lim="800000"/>
            <a:headEnd/>
            <a:tailEnd/>
          </a:ln>
        </p:spPr>
        <p:txBody>
          <a:bodyPr>
            <a:spAutoFit/>
          </a:bodyPr>
          <a:lstStyle/>
          <a:p>
            <a:pPr algn="ctr">
              <a:spcBef>
                <a:spcPct val="50000"/>
              </a:spcBef>
            </a:pPr>
            <a:r>
              <a:rPr lang="en-US">
                <a:solidFill>
                  <a:srgbClr val="0033CC"/>
                </a:solidFill>
              </a:rPr>
              <a:t>  </a:t>
            </a:r>
            <a:r>
              <a:rPr lang="en-US" sz="3200" b="1">
                <a:solidFill>
                  <a:srgbClr val="6600FF"/>
                </a:solidFill>
              </a:rPr>
              <a:t>Hoạt động sản xuất của người dân </a:t>
            </a:r>
            <a:br>
              <a:rPr lang="en-US" sz="3200" b="1">
                <a:solidFill>
                  <a:srgbClr val="6600FF"/>
                </a:solidFill>
              </a:rPr>
            </a:br>
            <a:r>
              <a:rPr lang="en-US" sz="3200" b="1">
                <a:solidFill>
                  <a:srgbClr val="6600FF"/>
                </a:solidFill>
              </a:rPr>
              <a:t>ở đồng bằng Nam Bộ </a:t>
            </a:r>
            <a:r>
              <a:rPr lang="en-US" sz="3200">
                <a:solidFill>
                  <a:srgbClr val="6600FF"/>
                </a:solidFill>
              </a:rPr>
              <a:t>(tiếp theo</a:t>
            </a:r>
            <a:r>
              <a:rPr lang="en-US" sz="3200">
                <a:solidFill>
                  <a:srgbClr val="0000FF"/>
                </a:solidFill>
              </a:rPr>
              <a:t>)</a:t>
            </a:r>
          </a:p>
        </p:txBody>
      </p:sp>
      <p:sp>
        <p:nvSpPr>
          <p:cNvPr id="22532" name="Text Box 4"/>
          <p:cNvSpPr txBox="1">
            <a:spLocks noChangeArrowheads="1"/>
          </p:cNvSpPr>
          <p:nvPr/>
        </p:nvSpPr>
        <p:spPr bwMode="auto">
          <a:xfrm>
            <a:off x="381000" y="2743200"/>
            <a:ext cx="8229600" cy="400050"/>
          </a:xfrm>
          <a:prstGeom prst="rect">
            <a:avLst/>
          </a:prstGeom>
          <a:noFill/>
          <a:ln w="9525">
            <a:noFill/>
            <a:miter lim="800000"/>
            <a:headEnd/>
            <a:tailEnd/>
          </a:ln>
        </p:spPr>
        <p:txBody>
          <a:bodyPr>
            <a:spAutoFit/>
          </a:bodyPr>
          <a:lstStyle/>
          <a:p>
            <a:pPr eaLnBrk="0" hangingPunct="0">
              <a:spcBef>
                <a:spcPct val="50000"/>
              </a:spcBef>
            </a:pPr>
            <a:r>
              <a:rPr lang="en-US" sz="2000"/>
              <a:t>3/ </a:t>
            </a:r>
            <a:r>
              <a:rPr lang="en-US" sz="2000" b="1" u="sng">
                <a:solidFill>
                  <a:srgbClr val="006600"/>
                </a:solidFill>
              </a:rPr>
              <a:t>Vùng công nghiệp phát triển mạnh nhất nước ta</a:t>
            </a:r>
            <a:r>
              <a:rPr lang="en-US" sz="2000" b="1">
                <a:solidFill>
                  <a:srgbClr val="006600"/>
                </a:solidFill>
              </a:rPr>
              <a:t>.</a:t>
            </a:r>
          </a:p>
        </p:txBody>
      </p:sp>
      <p:sp>
        <p:nvSpPr>
          <p:cNvPr id="22533" name="Text Box 5"/>
          <p:cNvSpPr txBox="1">
            <a:spLocks noChangeArrowheads="1"/>
          </p:cNvSpPr>
          <p:nvPr/>
        </p:nvSpPr>
        <p:spPr bwMode="auto">
          <a:xfrm>
            <a:off x="304800" y="3581400"/>
            <a:ext cx="8458200" cy="400050"/>
          </a:xfrm>
          <a:prstGeom prst="rect">
            <a:avLst/>
          </a:prstGeom>
          <a:noFill/>
          <a:ln w="9525">
            <a:noFill/>
            <a:miter lim="800000"/>
            <a:headEnd/>
            <a:tailEnd/>
          </a:ln>
        </p:spPr>
        <p:txBody>
          <a:bodyPr>
            <a:spAutoFit/>
          </a:bodyPr>
          <a:lstStyle/>
          <a:p>
            <a:pPr eaLnBrk="0" hangingPunct="0">
              <a:spcBef>
                <a:spcPct val="50000"/>
              </a:spcBef>
            </a:pPr>
            <a:r>
              <a:rPr lang="en-US" sz="2000"/>
              <a:t>4/ </a:t>
            </a:r>
            <a:r>
              <a:rPr lang="en-US" sz="2000" b="1">
                <a:solidFill>
                  <a:srgbClr val="006600"/>
                </a:solidFill>
              </a:rPr>
              <a:t>Chợ nổi trên sông.</a:t>
            </a:r>
          </a:p>
        </p:txBody>
      </p:sp>
      <p:sp>
        <p:nvSpPr>
          <p:cNvPr id="81926" name="Text Box 6"/>
          <p:cNvSpPr txBox="1">
            <a:spLocks noChangeArrowheads="1"/>
          </p:cNvSpPr>
          <p:nvPr/>
        </p:nvSpPr>
        <p:spPr bwMode="auto">
          <a:xfrm>
            <a:off x="304800" y="4419600"/>
            <a:ext cx="8686800" cy="830263"/>
          </a:xfrm>
          <a:prstGeom prst="rect">
            <a:avLst/>
          </a:prstGeom>
          <a:solidFill>
            <a:srgbClr val="FDDCC7"/>
          </a:solidFill>
          <a:ln w="28575">
            <a:solidFill>
              <a:schemeClr val="folHlink"/>
            </a:solidFill>
            <a:miter lim="800000"/>
            <a:headEnd/>
            <a:tailEnd/>
          </a:ln>
        </p:spPr>
        <p:txBody>
          <a:bodyPr>
            <a:spAutoFit/>
          </a:bodyPr>
          <a:lstStyle/>
          <a:p>
            <a:pPr>
              <a:spcBef>
                <a:spcPct val="50000"/>
              </a:spcBef>
            </a:pPr>
            <a:r>
              <a:rPr lang="en-US" sz="2400" b="1"/>
              <a:t>Chợ nổi trên sông là một nét văn hóa độc đáo của người dân ở đồng bằng Nam Bộ, cần được trân trọng và giữ gìn.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anim calcmode="lin" valueType="num">
                                      <p:cBhvr>
                                        <p:cTn id="7" dur="500" fill="hold"/>
                                        <p:tgtEl>
                                          <p:spTgt spid="81926"/>
                                        </p:tgtEl>
                                        <p:attrNameLst>
                                          <p:attrName>ppt_w</p:attrName>
                                        </p:attrNameLst>
                                      </p:cBhvr>
                                      <p:tavLst>
                                        <p:tav tm="0">
                                          <p:val>
                                            <p:fltVal val="0"/>
                                          </p:val>
                                        </p:tav>
                                        <p:tav tm="100000">
                                          <p:val>
                                            <p:strVal val="#ppt_w"/>
                                          </p:val>
                                        </p:tav>
                                      </p:tavLst>
                                    </p:anim>
                                    <p:anim calcmode="lin" valueType="num">
                                      <p:cBhvr>
                                        <p:cTn id="8" dur="500" fill="hold"/>
                                        <p:tgtEl>
                                          <p:spTgt spid="81926"/>
                                        </p:tgtEl>
                                        <p:attrNameLst>
                                          <p:attrName>ppt_h</p:attrName>
                                        </p:attrNameLst>
                                      </p:cBhvr>
                                      <p:tavLst>
                                        <p:tav tm="0">
                                          <p:val>
                                            <p:fltVal val="0"/>
                                          </p:val>
                                        </p:tav>
                                        <p:tav tm="100000">
                                          <p:val>
                                            <p:strVal val="#ppt_h"/>
                                          </p:val>
                                        </p:tav>
                                      </p:tavLst>
                                    </p:anim>
                                    <p:animEffect transition="in" filter="fade">
                                      <p:cBhvr>
                                        <p:cTn id="9" dur="500"/>
                                        <p:tgtEl>
                                          <p:spTgt spid="81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8600" y="2209800"/>
            <a:ext cx="8382000" cy="307975"/>
          </a:xfrm>
          <a:prstGeom prst="rect">
            <a:avLst/>
          </a:prstGeom>
          <a:noFill/>
          <a:ln w="9525">
            <a:noFill/>
            <a:miter lim="800000"/>
            <a:headEnd/>
            <a:tailEnd/>
          </a:ln>
        </p:spPr>
        <p:txBody>
          <a:bodyPr>
            <a:spAutoFit/>
          </a:bodyPr>
          <a:lstStyle/>
          <a:p>
            <a:pPr>
              <a:spcBef>
                <a:spcPct val="50000"/>
              </a:spcBef>
            </a:pPr>
            <a:endParaRPr lang="en-US" sz="1400"/>
          </a:p>
        </p:txBody>
      </p:sp>
      <p:sp>
        <p:nvSpPr>
          <p:cNvPr id="82947" name="AutoShape 3"/>
          <p:cNvSpPr>
            <a:spLocks noChangeArrowheads="1"/>
          </p:cNvSpPr>
          <p:nvPr/>
        </p:nvSpPr>
        <p:spPr bwMode="auto">
          <a:xfrm>
            <a:off x="0" y="2667000"/>
            <a:ext cx="9144000" cy="3124200"/>
          </a:xfrm>
          <a:prstGeom prst="verticalScroll">
            <a:avLst>
              <a:gd name="adj" fmla="val 12500"/>
            </a:avLst>
          </a:prstGeom>
          <a:gradFill rotWithShape="1">
            <a:gsLst>
              <a:gs pos="0">
                <a:srgbClr val="FFFF00"/>
              </a:gs>
              <a:gs pos="100000">
                <a:srgbClr val="33CC33"/>
              </a:gs>
            </a:gsLst>
            <a:path path="rect">
              <a:fillToRect l="50000" t="50000" r="50000" b="50000"/>
            </a:path>
          </a:gradFill>
          <a:ln w="9525">
            <a:solidFill>
              <a:srgbClr val="FF3300"/>
            </a:solidFill>
            <a:round/>
            <a:headEnd/>
            <a:tailEnd/>
          </a:ln>
        </p:spPr>
        <p:txBody>
          <a:bodyPr wrap="none" anchor="ctr"/>
          <a:lstStyle/>
          <a:p>
            <a:endParaRPr lang="en-US" sz="1400"/>
          </a:p>
        </p:txBody>
      </p:sp>
      <p:sp>
        <p:nvSpPr>
          <p:cNvPr id="82948" name="Text Box 4"/>
          <p:cNvSpPr txBox="1">
            <a:spLocks noChangeArrowheads="1"/>
          </p:cNvSpPr>
          <p:nvPr/>
        </p:nvSpPr>
        <p:spPr bwMode="auto">
          <a:xfrm>
            <a:off x="457200" y="3276600"/>
            <a:ext cx="7924800" cy="1477963"/>
          </a:xfrm>
          <a:prstGeom prst="rect">
            <a:avLst/>
          </a:prstGeom>
          <a:noFill/>
          <a:ln w="9525">
            <a:noFill/>
            <a:miter lim="800000"/>
            <a:headEnd/>
            <a:tailEnd/>
          </a:ln>
        </p:spPr>
        <p:txBody>
          <a:bodyPr>
            <a:spAutoFit/>
          </a:bodyPr>
          <a:lstStyle/>
          <a:p>
            <a:pPr marL="342900" indent="-342900" algn="just">
              <a:spcBef>
                <a:spcPct val="50000"/>
              </a:spcBef>
            </a:pPr>
            <a:r>
              <a:rPr lang="en-US" b="1"/>
              <a:t>       </a:t>
            </a:r>
            <a:r>
              <a:rPr lang="en-US">
                <a:solidFill>
                  <a:srgbClr val="0000FF"/>
                </a:solidFill>
              </a:rPr>
              <a:t>Đồng bằng Nam Bộ là nơi có các ngành ............ .....  phát triển mạnh nhất nước ta</a:t>
            </a:r>
            <a:r>
              <a:rPr lang="en-US" b="1">
                <a:solidFill>
                  <a:schemeClr val="bg1"/>
                </a:solidFill>
              </a:rPr>
              <a:t>.</a:t>
            </a:r>
            <a:r>
              <a:rPr lang="en-US">
                <a:solidFill>
                  <a:srgbClr val="0000FF"/>
                </a:solidFill>
              </a:rPr>
              <a:t> Những ngành công nghiệp nổi tiếng là khai thác ............, chế biến .............    , ............     , hóa chất, cơ khí, điện tử, dệt may</a:t>
            </a:r>
            <a:r>
              <a:rPr lang="en-US" b="1">
                <a:solidFill>
                  <a:schemeClr val="bg2"/>
                </a:solidFill>
              </a:rPr>
              <a:t>.</a:t>
            </a:r>
            <a:r>
              <a:rPr lang="en-US">
                <a:solidFill>
                  <a:srgbClr val="0000FF"/>
                </a:solidFill>
              </a:rPr>
              <a:t>..............trên sông là một nét độc đáo của ..................sông Cửu Long</a:t>
            </a:r>
            <a:r>
              <a:rPr lang="en-US" b="1">
                <a:solidFill>
                  <a:schemeClr val="bg1"/>
                </a:solidFill>
              </a:rPr>
              <a:t>.</a:t>
            </a:r>
            <a:r>
              <a:rPr lang="en-US">
                <a:solidFill>
                  <a:srgbClr val="0000FF"/>
                </a:solidFill>
              </a:rPr>
              <a:t> </a:t>
            </a:r>
          </a:p>
        </p:txBody>
      </p:sp>
      <p:sp>
        <p:nvSpPr>
          <p:cNvPr id="82949" name="Text Box 5"/>
          <p:cNvSpPr txBox="1">
            <a:spLocks noChangeArrowheads="1"/>
          </p:cNvSpPr>
          <p:nvPr/>
        </p:nvSpPr>
        <p:spPr bwMode="auto">
          <a:xfrm>
            <a:off x="6096000" y="3276600"/>
            <a:ext cx="1752600" cy="369888"/>
          </a:xfrm>
          <a:prstGeom prst="rect">
            <a:avLst/>
          </a:prstGeom>
          <a:noFill/>
          <a:ln w="9525">
            <a:noFill/>
            <a:miter lim="800000"/>
            <a:headEnd/>
            <a:tailEnd/>
          </a:ln>
        </p:spPr>
        <p:txBody>
          <a:bodyPr>
            <a:spAutoFit/>
          </a:bodyPr>
          <a:lstStyle/>
          <a:p>
            <a:pPr eaLnBrk="0" hangingPunct="0">
              <a:spcBef>
                <a:spcPct val="50000"/>
              </a:spcBef>
            </a:pPr>
            <a:r>
              <a:rPr lang="en-US">
                <a:solidFill>
                  <a:srgbClr val="FF3300"/>
                </a:solidFill>
              </a:rPr>
              <a:t>công nghiệp</a:t>
            </a:r>
          </a:p>
        </p:txBody>
      </p:sp>
      <p:sp>
        <p:nvSpPr>
          <p:cNvPr id="82950" name="Text Box 6"/>
          <p:cNvSpPr txBox="1">
            <a:spLocks noChangeArrowheads="1"/>
          </p:cNvSpPr>
          <p:nvPr/>
        </p:nvSpPr>
        <p:spPr bwMode="auto">
          <a:xfrm>
            <a:off x="2971800" y="4038600"/>
            <a:ext cx="1219200" cy="369888"/>
          </a:xfrm>
          <a:prstGeom prst="rect">
            <a:avLst/>
          </a:prstGeom>
          <a:noFill/>
          <a:ln w="9525">
            <a:noFill/>
            <a:miter lim="800000"/>
            <a:headEnd/>
            <a:tailEnd/>
          </a:ln>
        </p:spPr>
        <p:txBody>
          <a:bodyPr>
            <a:spAutoFit/>
          </a:bodyPr>
          <a:lstStyle/>
          <a:p>
            <a:pPr eaLnBrk="0" hangingPunct="0">
              <a:spcBef>
                <a:spcPct val="50000"/>
              </a:spcBef>
            </a:pPr>
            <a:r>
              <a:rPr lang="en-US">
                <a:solidFill>
                  <a:srgbClr val="FF3300"/>
                </a:solidFill>
              </a:rPr>
              <a:t>dầu khí</a:t>
            </a:r>
          </a:p>
        </p:txBody>
      </p:sp>
      <p:sp>
        <p:nvSpPr>
          <p:cNvPr id="82951" name="Text Box 7"/>
          <p:cNvSpPr txBox="1">
            <a:spLocks noChangeArrowheads="1"/>
          </p:cNvSpPr>
          <p:nvPr/>
        </p:nvSpPr>
        <p:spPr bwMode="auto">
          <a:xfrm>
            <a:off x="5181600" y="4038600"/>
            <a:ext cx="1752600" cy="369888"/>
          </a:xfrm>
          <a:prstGeom prst="rect">
            <a:avLst/>
          </a:prstGeom>
          <a:noFill/>
          <a:ln w="9525">
            <a:noFill/>
            <a:miter lim="800000"/>
            <a:headEnd/>
            <a:tailEnd/>
          </a:ln>
        </p:spPr>
        <p:txBody>
          <a:bodyPr>
            <a:spAutoFit/>
          </a:bodyPr>
          <a:lstStyle/>
          <a:p>
            <a:pPr eaLnBrk="0" hangingPunct="0">
              <a:spcBef>
                <a:spcPct val="50000"/>
              </a:spcBef>
            </a:pPr>
            <a:r>
              <a:rPr lang="en-US">
                <a:solidFill>
                  <a:srgbClr val="FF3300"/>
                </a:solidFill>
              </a:rPr>
              <a:t>lương thực</a:t>
            </a:r>
          </a:p>
        </p:txBody>
      </p:sp>
      <p:sp>
        <p:nvSpPr>
          <p:cNvPr id="82952" name="Text Box 8"/>
          <p:cNvSpPr txBox="1">
            <a:spLocks noChangeArrowheads="1"/>
          </p:cNvSpPr>
          <p:nvPr/>
        </p:nvSpPr>
        <p:spPr bwMode="auto">
          <a:xfrm>
            <a:off x="6781800" y="4038600"/>
            <a:ext cx="1752600" cy="369888"/>
          </a:xfrm>
          <a:prstGeom prst="rect">
            <a:avLst/>
          </a:prstGeom>
          <a:noFill/>
          <a:ln w="9525">
            <a:noFill/>
            <a:miter lim="800000"/>
            <a:headEnd/>
            <a:tailEnd/>
          </a:ln>
        </p:spPr>
        <p:txBody>
          <a:bodyPr>
            <a:spAutoFit/>
          </a:bodyPr>
          <a:lstStyle/>
          <a:p>
            <a:pPr eaLnBrk="0" hangingPunct="0">
              <a:spcBef>
                <a:spcPct val="50000"/>
              </a:spcBef>
            </a:pPr>
            <a:r>
              <a:rPr lang="en-US">
                <a:solidFill>
                  <a:srgbClr val="FF3300"/>
                </a:solidFill>
              </a:rPr>
              <a:t>thực phẩm</a:t>
            </a:r>
          </a:p>
        </p:txBody>
      </p:sp>
      <p:sp>
        <p:nvSpPr>
          <p:cNvPr id="82953" name="Text Box 9"/>
          <p:cNvSpPr txBox="1">
            <a:spLocks noChangeArrowheads="1"/>
          </p:cNvSpPr>
          <p:nvPr/>
        </p:nvSpPr>
        <p:spPr bwMode="auto">
          <a:xfrm>
            <a:off x="5105400" y="4343400"/>
            <a:ext cx="1371600" cy="369888"/>
          </a:xfrm>
          <a:prstGeom prst="rect">
            <a:avLst/>
          </a:prstGeom>
          <a:noFill/>
          <a:ln w="9525">
            <a:noFill/>
            <a:miter lim="800000"/>
            <a:headEnd/>
            <a:tailEnd/>
          </a:ln>
        </p:spPr>
        <p:txBody>
          <a:bodyPr>
            <a:spAutoFit/>
          </a:bodyPr>
          <a:lstStyle/>
          <a:p>
            <a:pPr eaLnBrk="0" hangingPunct="0">
              <a:spcBef>
                <a:spcPct val="50000"/>
              </a:spcBef>
            </a:pPr>
            <a:r>
              <a:rPr lang="en-US">
                <a:solidFill>
                  <a:srgbClr val="FF3300"/>
                </a:solidFill>
              </a:rPr>
              <a:t>Chợ nổi</a:t>
            </a:r>
          </a:p>
        </p:txBody>
      </p:sp>
      <p:sp>
        <p:nvSpPr>
          <p:cNvPr id="82954" name="Text Box 10"/>
          <p:cNvSpPr txBox="1">
            <a:spLocks noChangeArrowheads="1"/>
          </p:cNvSpPr>
          <p:nvPr/>
        </p:nvSpPr>
        <p:spPr bwMode="auto">
          <a:xfrm>
            <a:off x="2819400" y="4724400"/>
            <a:ext cx="1752600" cy="369888"/>
          </a:xfrm>
          <a:prstGeom prst="rect">
            <a:avLst/>
          </a:prstGeom>
          <a:noFill/>
          <a:ln w="9525">
            <a:noFill/>
            <a:miter lim="800000"/>
            <a:headEnd/>
            <a:tailEnd/>
          </a:ln>
        </p:spPr>
        <p:txBody>
          <a:bodyPr>
            <a:spAutoFit/>
          </a:bodyPr>
          <a:lstStyle/>
          <a:p>
            <a:pPr eaLnBrk="0" hangingPunct="0">
              <a:spcBef>
                <a:spcPct val="50000"/>
              </a:spcBef>
            </a:pPr>
            <a:r>
              <a:rPr lang="en-US">
                <a:solidFill>
                  <a:srgbClr val="FF3300"/>
                </a:solidFill>
              </a:rPr>
              <a:t>đồng bằng</a:t>
            </a:r>
          </a:p>
        </p:txBody>
      </p:sp>
      <p:sp>
        <p:nvSpPr>
          <p:cNvPr id="82955" name="Text Box 11"/>
          <p:cNvSpPr txBox="1">
            <a:spLocks noChangeArrowheads="1"/>
          </p:cNvSpPr>
          <p:nvPr/>
        </p:nvSpPr>
        <p:spPr bwMode="auto">
          <a:xfrm>
            <a:off x="3429000" y="2590800"/>
            <a:ext cx="2286000" cy="400050"/>
          </a:xfrm>
          <a:prstGeom prst="rect">
            <a:avLst/>
          </a:prstGeom>
          <a:noFill/>
          <a:ln w="9525">
            <a:noFill/>
            <a:miter lim="800000"/>
            <a:headEnd/>
            <a:tailEnd/>
          </a:ln>
        </p:spPr>
        <p:txBody>
          <a:bodyPr>
            <a:spAutoFit/>
          </a:bodyPr>
          <a:lstStyle/>
          <a:p>
            <a:pPr marL="342900" indent="-342900" algn="just">
              <a:spcBef>
                <a:spcPct val="50000"/>
              </a:spcBef>
            </a:pPr>
            <a:r>
              <a:rPr lang="en-US" b="1">
                <a:solidFill>
                  <a:srgbClr val="CE1502"/>
                </a:solidFill>
              </a:rPr>
              <a:t>       </a:t>
            </a:r>
            <a:r>
              <a:rPr lang="en-US" sz="2000" b="1" u="sng">
                <a:solidFill>
                  <a:srgbClr val="CE1502"/>
                </a:solidFill>
              </a:rPr>
              <a:t>Ghi nhớ</a:t>
            </a:r>
            <a:r>
              <a:rPr lang="en-US" sz="2000" b="1">
                <a:solidFill>
                  <a:srgbClr val="CE1502"/>
                </a:solidFill>
              </a:rPr>
              <a:t>:</a:t>
            </a:r>
          </a:p>
        </p:txBody>
      </p:sp>
      <p:sp>
        <p:nvSpPr>
          <p:cNvPr id="23564" name="Text Box 12"/>
          <p:cNvSpPr txBox="1">
            <a:spLocks noChangeArrowheads="1"/>
          </p:cNvSpPr>
          <p:nvPr/>
        </p:nvSpPr>
        <p:spPr bwMode="auto">
          <a:xfrm>
            <a:off x="2057400" y="914400"/>
            <a:ext cx="5867400" cy="400050"/>
          </a:xfrm>
          <a:prstGeom prst="rect">
            <a:avLst/>
          </a:prstGeom>
          <a:noFill/>
          <a:ln w="9525">
            <a:noFill/>
            <a:miter lim="800000"/>
            <a:headEnd/>
            <a:tailEnd/>
          </a:ln>
        </p:spPr>
        <p:txBody>
          <a:bodyPr>
            <a:spAutoFit/>
          </a:bodyPr>
          <a:lstStyle/>
          <a:p>
            <a:pPr eaLnBrk="0" hangingPunct="0">
              <a:spcBef>
                <a:spcPct val="50000"/>
              </a:spcBef>
            </a:pPr>
            <a:endParaRPr lang="en-US" sz="2000"/>
          </a:p>
        </p:txBody>
      </p:sp>
      <p:sp>
        <p:nvSpPr>
          <p:cNvPr id="23565" name="Text Box 13"/>
          <p:cNvSpPr txBox="1">
            <a:spLocks noChangeArrowheads="1"/>
          </p:cNvSpPr>
          <p:nvPr/>
        </p:nvSpPr>
        <p:spPr bwMode="auto">
          <a:xfrm>
            <a:off x="1828800" y="685800"/>
            <a:ext cx="6934200" cy="830263"/>
          </a:xfrm>
          <a:prstGeom prst="rect">
            <a:avLst/>
          </a:prstGeom>
          <a:noFill/>
          <a:ln w="9525">
            <a:noFill/>
            <a:miter lim="800000"/>
            <a:headEnd/>
            <a:tailEnd/>
          </a:ln>
        </p:spPr>
        <p:txBody>
          <a:bodyPr>
            <a:spAutoFit/>
          </a:bodyPr>
          <a:lstStyle/>
          <a:p>
            <a:pPr algn="ctr">
              <a:spcBef>
                <a:spcPct val="50000"/>
              </a:spcBef>
            </a:pPr>
            <a:r>
              <a:rPr lang="en-US" sz="2400" b="1">
                <a:solidFill>
                  <a:srgbClr val="0000FF"/>
                </a:solidFill>
              </a:rPr>
              <a:t>Hoạt động sản xuất của người dân </a:t>
            </a:r>
            <a:br>
              <a:rPr lang="en-US" sz="2400" b="1">
                <a:solidFill>
                  <a:srgbClr val="0000FF"/>
                </a:solidFill>
              </a:rPr>
            </a:br>
            <a:r>
              <a:rPr lang="en-US" sz="2400" b="1">
                <a:solidFill>
                  <a:srgbClr val="0000FF"/>
                </a:solidFill>
              </a:rPr>
              <a:t>ở đồng bằng Nam Bộ</a:t>
            </a:r>
            <a:r>
              <a:rPr lang="en-US" sz="2400" b="1">
                <a:solidFill>
                  <a:srgbClr val="0033CC"/>
                </a:solidFill>
              </a:rPr>
              <a:t> </a:t>
            </a:r>
            <a:r>
              <a:rPr lang="en-US" sz="2400">
                <a:solidFill>
                  <a:srgbClr val="0033CC"/>
                </a:solidFill>
              </a:rPr>
              <a:t>(tiếp theo)</a:t>
            </a:r>
          </a:p>
        </p:txBody>
      </p:sp>
      <p:sp>
        <p:nvSpPr>
          <p:cNvPr id="82958" name="Text Box 14"/>
          <p:cNvSpPr txBox="1">
            <a:spLocks noChangeArrowheads="1"/>
          </p:cNvSpPr>
          <p:nvPr/>
        </p:nvSpPr>
        <p:spPr bwMode="auto">
          <a:xfrm>
            <a:off x="6096000" y="3276600"/>
            <a:ext cx="1752600" cy="369888"/>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công nghiệp</a:t>
            </a:r>
          </a:p>
        </p:txBody>
      </p:sp>
      <p:sp>
        <p:nvSpPr>
          <p:cNvPr id="82959" name="Text Box 15"/>
          <p:cNvSpPr txBox="1">
            <a:spLocks noChangeArrowheads="1"/>
          </p:cNvSpPr>
          <p:nvPr/>
        </p:nvSpPr>
        <p:spPr bwMode="auto">
          <a:xfrm>
            <a:off x="2971800" y="4038600"/>
            <a:ext cx="1219200" cy="369888"/>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dầu khí</a:t>
            </a:r>
          </a:p>
        </p:txBody>
      </p:sp>
      <p:sp>
        <p:nvSpPr>
          <p:cNvPr id="82960" name="Text Box 16"/>
          <p:cNvSpPr txBox="1">
            <a:spLocks noChangeArrowheads="1"/>
          </p:cNvSpPr>
          <p:nvPr/>
        </p:nvSpPr>
        <p:spPr bwMode="auto">
          <a:xfrm>
            <a:off x="5181600" y="4038600"/>
            <a:ext cx="1752600" cy="369888"/>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lương thực</a:t>
            </a:r>
          </a:p>
        </p:txBody>
      </p:sp>
      <p:sp>
        <p:nvSpPr>
          <p:cNvPr id="82961" name="Text Box 17"/>
          <p:cNvSpPr txBox="1">
            <a:spLocks noChangeArrowheads="1"/>
          </p:cNvSpPr>
          <p:nvPr/>
        </p:nvSpPr>
        <p:spPr bwMode="auto">
          <a:xfrm>
            <a:off x="6781800" y="4038600"/>
            <a:ext cx="1752600" cy="369888"/>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thực phẩm</a:t>
            </a:r>
          </a:p>
        </p:txBody>
      </p:sp>
      <p:sp>
        <p:nvSpPr>
          <p:cNvPr id="82962" name="Text Box 18"/>
          <p:cNvSpPr txBox="1">
            <a:spLocks noChangeArrowheads="1"/>
          </p:cNvSpPr>
          <p:nvPr/>
        </p:nvSpPr>
        <p:spPr bwMode="auto">
          <a:xfrm>
            <a:off x="2819400" y="4724400"/>
            <a:ext cx="1752600" cy="369888"/>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đồng bằng</a:t>
            </a:r>
          </a:p>
        </p:txBody>
      </p:sp>
      <p:sp>
        <p:nvSpPr>
          <p:cNvPr id="82963" name="Text Box 19"/>
          <p:cNvSpPr txBox="1">
            <a:spLocks noChangeArrowheads="1"/>
          </p:cNvSpPr>
          <p:nvPr/>
        </p:nvSpPr>
        <p:spPr bwMode="auto">
          <a:xfrm>
            <a:off x="5105400" y="4343400"/>
            <a:ext cx="1371600" cy="369888"/>
          </a:xfrm>
          <a:prstGeom prst="rect">
            <a:avLst/>
          </a:prstGeom>
          <a:noFill/>
          <a:ln w="9525">
            <a:noFill/>
            <a:miter lim="800000"/>
            <a:headEnd/>
            <a:tailEnd/>
          </a:ln>
        </p:spPr>
        <p:txBody>
          <a:bodyPr>
            <a:spAutoFit/>
          </a:bodyPr>
          <a:lstStyle/>
          <a:p>
            <a:pPr eaLnBrk="0" hangingPunct="0">
              <a:spcBef>
                <a:spcPct val="50000"/>
              </a:spcBef>
            </a:pPr>
            <a:r>
              <a:rPr lang="en-US">
                <a:solidFill>
                  <a:srgbClr val="0000FF"/>
                </a:solidFill>
              </a:rPr>
              <a:t>Chợ nổi</a:t>
            </a:r>
          </a:p>
        </p:txBody>
      </p:sp>
      <p:sp>
        <p:nvSpPr>
          <p:cNvPr id="82964" name="Text Box 20"/>
          <p:cNvSpPr txBox="1">
            <a:spLocks noChangeArrowheads="1"/>
          </p:cNvSpPr>
          <p:nvPr/>
        </p:nvSpPr>
        <p:spPr bwMode="auto">
          <a:xfrm>
            <a:off x="0" y="1752600"/>
            <a:ext cx="8686800" cy="646113"/>
          </a:xfrm>
          <a:prstGeom prst="rect">
            <a:avLst/>
          </a:prstGeom>
          <a:noFill/>
          <a:ln w="9525">
            <a:noFill/>
            <a:miter lim="800000"/>
            <a:headEnd/>
            <a:tailEnd/>
          </a:ln>
        </p:spPr>
        <p:txBody>
          <a:bodyPr>
            <a:spAutoFit/>
          </a:bodyPr>
          <a:lstStyle/>
          <a:p>
            <a:pPr marL="342900" indent="-342900" algn="just">
              <a:spcBef>
                <a:spcPct val="50000"/>
              </a:spcBef>
            </a:pPr>
            <a:r>
              <a:rPr lang="en-US" b="1"/>
              <a:t>       </a:t>
            </a:r>
            <a:r>
              <a:rPr lang="en-US" b="1">
                <a:solidFill>
                  <a:srgbClr val="000000"/>
                </a:solidFill>
              </a:rPr>
              <a:t>Hãy điền từ thích hợp vào chỗ chấm.....của các câu trong đoạn văn nói về hoạt động sản xuất ở đồng bằng Nam Bộ:</a:t>
            </a:r>
          </a:p>
        </p:txBody>
      </p:sp>
      <p:sp>
        <p:nvSpPr>
          <p:cNvPr id="82965" name="Text Box 21"/>
          <p:cNvSpPr txBox="1">
            <a:spLocks noChangeArrowheads="1"/>
          </p:cNvSpPr>
          <p:nvPr/>
        </p:nvSpPr>
        <p:spPr bwMode="auto">
          <a:xfrm>
            <a:off x="609600" y="1752600"/>
            <a:ext cx="6705600" cy="400050"/>
          </a:xfrm>
          <a:prstGeom prst="rect">
            <a:avLst/>
          </a:prstGeom>
          <a:noFill/>
          <a:ln w="9525">
            <a:noFill/>
            <a:miter lim="800000"/>
            <a:headEnd/>
            <a:tailEnd/>
          </a:ln>
        </p:spPr>
        <p:txBody>
          <a:bodyPr>
            <a:spAutoFit/>
          </a:bodyPr>
          <a:lstStyle/>
          <a:p>
            <a:pPr eaLnBrk="0" hangingPunct="0">
              <a:spcBef>
                <a:spcPct val="50000"/>
              </a:spcBef>
            </a:pPr>
            <a:r>
              <a:rPr lang="en-US" sz="2000" b="1">
                <a:solidFill>
                  <a:srgbClr val="006600"/>
                </a:solidFill>
              </a:rPr>
              <a:t>Củng cố bài: </a:t>
            </a:r>
            <a:r>
              <a:rPr lang="en-US" sz="2000" b="1">
                <a:solidFill>
                  <a:srgbClr val="FF3300"/>
                </a:solidFill>
              </a:rPr>
              <a:t> Trò chơi:</a:t>
            </a:r>
            <a:r>
              <a:rPr lang="en-US" sz="2000"/>
              <a:t>  </a:t>
            </a:r>
            <a:r>
              <a:rPr lang="en-US" sz="2000">
                <a:solidFill>
                  <a:schemeClr val="bg2"/>
                </a:solidFill>
              </a:rPr>
              <a:t>Ai nhanh, ai đúng</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2965"/>
                                        </p:tgtEl>
                                        <p:attrNameLst>
                                          <p:attrName>style.visibility</p:attrName>
                                        </p:attrNameLst>
                                      </p:cBhvr>
                                      <p:to>
                                        <p:strVal val="visible"/>
                                      </p:to>
                                    </p:set>
                                    <p:anim to="" calcmode="lin" valueType="num">
                                      <p:cBhvr>
                                        <p:cTn id="7" dur="1" fill="hold"/>
                                        <p:tgtEl>
                                          <p:spTgt spid="8296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82965"/>
                                        </p:tgtEl>
                                      </p:cBhvr>
                                    </p:animEffect>
                                    <p:set>
                                      <p:cBhvr>
                                        <p:cTn id="12" dur="1" fill="hold">
                                          <p:stCondLst>
                                            <p:cond delay="499"/>
                                          </p:stCondLst>
                                        </p:cTn>
                                        <p:tgtEl>
                                          <p:spTgt spid="8296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82964"/>
                                        </p:tgtEl>
                                        <p:attrNameLst>
                                          <p:attrName>style.visibility</p:attrName>
                                        </p:attrNameLst>
                                      </p:cBhvr>
                                      <p:to>
                                        <p:strVal val="visible"/>
                                      </p:to>
                                    </p:set>
                                    <p:anim calcmode="lin" valueType="num">
                                      <p:cBhvr>
                                        <p:cTn id="17" dur="1000" fill="hold"/>
                                        <p:tgtEl>
                                          <p:spTgt spid="82964"/>
                                        </p:tgtEl>
                                        <p:attrNameLst>
                                          <p:attrName>ppt_w</p:attrName>
                                        </p:attrNameLst>
                                      </p:cBhvr>
                                      <p:tavLst>
                                        <p:tav tm="0">
                                          <p:val>
                                            <p:strVal val="#ppt_w+.3"/>
                                          </p:val>
                                        </p:tav>
                                        <p:tav tm="100000">
                                          <p:val>
                                            <p:strVal val="#ppt_w"/>
                                          </p:val>
                                        </p:tav>
                                      </p:tavLst>
                                    </p:anim>
                                    <p:anim calcmode="lin" valueType="num">
                                      <p:cBhvr>
                                        <p:cTn id="18" dur="1000" fill="hold"/>
                                        <p:tgtEl>
                                          <p:spTgt spid="82964"/>
                                        </p:tgtEl>
                                        <p:attrNameLst>
                                          <p:attrName>ppt_h</p:attrName>
                                        </p:attrNameLst>
                                      </p:cBhvr>
                                      <p:tavLst>
                                        <p:tav tm="0">
                                          <p:val>
                                            <p:strVal val="#ppt_h"/>
                                          </p:val>
                                        </p:tav>
                                        <p:tav tm="100000">
                                          <p:val>
                                            <p:strVal val="#ppt_h"/>
                                          </p:val>
                                        </p:tav>
                                      </p:tavLst>
                                    </p:anim>
                                    <p:animEffect transition="in" filter="fade">
                                      <p:cBhvr>
                                        <p:cTn id="19" dur="1000"/>
                                        <p:tgtEl>
                                          <p:spTgt spid="8296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4" presetClass="entr" presetSubtype="0" fill="hold" grpId="0" nodeType="clickEffect">
                                  <p:stCondLst>
                                    <p:cond delay="0"/>
                                  </p:stCondLst>
                                  <p:childTnLst>
                                    <p:set>
                                      <p:cBhvr>
                                        <p:cTn id="23" dur="1" fill="hold">
                                          <p:stCondLst>
                                            <p:cond delay="0"/>
                                          </p:stCondLst>
                                        </p:cTn>
                                        <p:tgtEl>
                                          <p:spTgt spid="82947"/>
                                        </p:tgtEl>
                                        <p:attrNameLst>
                                          <p:attrName>style.visibility</p:attrName>
                                        </p:attrNameLst>
                                      </p:cBhvr>
                                      <p:to>
                                        <p:strVal val="visible"/>
                                      </p:to>
                                    </p:set>
                                    <p:anim from="(-#ppt_w/2)" to="(#ppt_x)" calcmode="lin" valueType="num">
                                      <p:cBhvr>
                                        <p:cTn id="24" dur="600" fill="hold">
                                          <p:stCondLst>
                                            <p:cond delay="0"/>
                                          </p:stCondLst>
                                        </p:cTn>
                                        <p:tgtEl>
                                          <p:spTgt spid="82947"/>
                                        </p:tgtEl>
                                        <p:attrNameLst>
                                          <p:attrName>ppt_x</p:attrName>
                                        </p:attrNameLst>
                                      </p:cBhvr>
                                    </p:anim>
                                    <p:anim from="0" to="-1.0" calcmode="lin" valueType="num">
                                      <p:cBhvr>
                                        <p:cTn id="25" dur="200" decel="50000" autoRev="1" fill="hold">
                                          <p:stCondLst>
                                            <p:cond delay="600"/>
                                          </p:stCondLst>
                                        </p:cTn>
                                        <p:tgtEl>
                                          <p:spTgt spid="82947"/>
                                        </p:tgtEl>
                                        <p:attrNameLst>
                                          <p:attrName>xshear</p:attrName>
                                        </p:attrNameLst>
                                      </p:cBhvr>
                                    </p:anim>
                                    <p:animScale>
                                      <p:cBhvr>
                                        <p:cTn id="26" dur="200" decel="100000" autoRev="1" fill="hold">
                                          <p:stCondLst>
                                            <p:cond delay="600"/>
                                          </p:stCondLst>
                                        </p:cTn>
                                        <p:tgtEl>
                                          <p:spTgt spid="82947"/>
                                        </p:tgtEl>
                                      </p:cBhvr>
                                      <p:from x="100000" y="100000"/>
                                      <p:to x="80000" y="100000"/>
                                    </p:animScale>
                                    <p:anim by="(#ppt_h/3+#ppt_w*0.1)" calcmode="lin" valueType="num">
                                      <p:cBhvr additive="sum">
                                        <p:cTn id="27" dur="200" decel="100000" autoRev="1" fill="hold">
                                          <p:stCondLst>
                                            <p:cond delay="600"/>
                                          </p:stCondLst>
                                        </p:cTn>
                                        <p:tgtEl>
                                          <p:spTgt spid="82947"/>
                                        </p:tgtEl>
                                        <p:attrNameLst>
                                          <p:attrName>ppt_x</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82948">
                                            <p:txEl>
                                              <p:pRg st="0" end="0"/>
                                            </p:txEl>
                                          </p:spTgt>
                                        </p:tgtEl>
                                        <p:attrNameLst>
                                          <p:attrName>style.visibility</p:attrName>
                                        </p:attrNameLst>
                                      </p:cBhvr>
                                      <p:to>
                                        <p:strVal val="visible"/>
                                      </p:to>
                                    </p:set>
                                    <p:anim calcmode="lin" valueType="num">
                                      <p:cBhvr additive="base">
                                        <p:cTn id="32" dur="500" fill="hold"/>
                                        <p:tgtEl>
                                          <p:spTgt spid="82948">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29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50" presetClass="entr" presetSubtype="0" decel="100000" fill="hold" grpId="0" nodeType="clickEffect">
                                  <p:stCondLst>
                                    <p:cond delay="0"/>
                                  </p:stCondLst>
                                  <p:childTnLst>
                                    <p:set>
                                      <p:cBhvr>
                                        <p:cTn id="37" dur="1" fill="hold">
                                          <p:stCondLst>
                                            <p:cond delay="0"/>
                                          </p:stCondLst>
                                        </p:cTn>
                                        <p:tgtEl>
                                          <p:spTgt spid="82949"/>
                                        </p:tgtEl>
                                        <p:attrNameLst>
                                          <p:attrName>style.visibility</p:attrName>
                                        </p:attrNameLst>
                                      </p:cBhvr>
                                      <p:to>
                                        <p:strVal val="visible"/>
                                      </p:to>
                                    </p:set>
                                    <p:anim calcmode="lin" valueType="num">
                                      <p:cBhvr>
                                        <p:cTn id="38" dur="1000" fill="hold"/>
                                        <p:tgtEl>
                                          <p:spTgt spid="82949"/>
                                        </p:tgtEl>
                                        <p:attrNameLst>
                                          <p:attrName>ppt_w</p:attrName>
                                        </p:attrNameLst>
                                      </p:cBhvr>
                                      <p:tavLst>
                                        <p:tav tm="0">
                                          <p:val>
                                            <p:strVal val="#ppt_w+.3"/>
                                          </p:val>
                                        </p:tav>
                                        <p:tav tm="100000">
                                          <p:val>
                                            <p:strVal val="#ppt_w"/>
                                          </p:val>
                                        </p:tav>
                                      </p:tavLst>
                                    </p:anim>
                                    <p:anim calcmode="lin" valueType="num">
                                      <p:cBhvr>
                                        <p:cTn id="39" dur="1000" fill="hold"/>
                                        <p:tgtEl>
                                          <p:spTgt spid="82949"/>
                                        </p:tgtEl>
                                        <p:attrNameLst>
                                          <p:attrName>ppt_h</p:attrName>
                                        </p:attrNameLst>
                                      </p:cBhvr>
                                      <p:tavLst>
                                        <p:tav tm="0">
                                          <p:val>
                                            <p:strVal val="#ppt_h"/>
                                          </p:val>
                                        </p:tav>
                                        <p:tav tm="100000">
                                          <p:val>
                                            <p:strVal val="#ppt_h"/>
                                          </p:val>
                                        </p:tav>
                                      </p:tavLst>
                                    </p:anim>
                                    <p:animEffect transition="in" filter="fade">
                                      <p:cBhvr>
                                        <p:cTn id="40" dur="1000"/>
                                        <p:tgtEl>
                                          <p:spTgt spid="8294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82950"/>
                                        </p:tgtEl>
                                        <p:attrNameLst>
                                          <p:attrName>style.visibility</p:attrName>
                                        </p:attrNameLst>
                                      </p:cBhvr>
                                      <p:to>
                                        <p:strVal val="visible"/>
                                      </p:to>
                                    </p:set>
                                    <p:anim calcmode="lin" valueType="num">
                                      <p:cBhvr>
                                        <p:cTn id="45" dur="1000" fill="hold"/>
                                        <p:tgtEl>
                                          <p:spTgt spid="82950"/>
                                        </p:tgtEl>
                                        <p:attrNameLst>
                                          <p:attrName>ppt_w</p:attrName>
                                        </p:attrNameLst>
                                      </p:cBhvr>
                                      <p:tavLst>
                                        <p:tav tm="0">
                                          <p:val>
                                            <p:strVal val="#ppt_w+.3"/>
                                          </p:val>
                                        </p:tav>
                                        <p:tav tm="100000">
                                          <p:val>
                                            <p:strVal val="#ppt_w"/>
                                          </p:val>
                                        </p:tav>
                                      </p:tavLst>
                                    </p:anim>
                                    <p:anim calcmode="lin" valueType="num">
                                      <p:cBhvr>
                                        <p:cTn id="46" dur="1000" fill="hold"/>
                                        <p:tgtEl>
                                          <p:spTgt spid="82950"/>
                                        </p:tgtEl>
                                        <p:attrNameLst>
                                          <p:attrName>ppt_h</p:attrName>
                                        </p:attrNameLst>
                                      </p:cBhvr>
                                      <p:tavLst>
                                        <p:tav tm="0">
                                          <p:val>
                                            <p:strVal val="#ppt_h"/>
                                          </p:val>
                                        </p:tav>
                                        <p:tav tm="100000">
                                          <p:val>
                                            <p:strVal val="#ppt_h"/>
                                          </p:val>
                                        </p:tav>
                                      </p:tavLst>
                                    </p:anim>
                                    <p:animEffect transition="in" filter="fade">
                                      <p:cBhvr>
                                        <p:cTn id="47" dur="1000"/>
                                        <p:tgtEl>
                                          <p:spTgt spid="8295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82951"/>
                                        </p:tgtEl>
                                        <p:attrNameLst>
                                          <p:attrName>style.visibility</p:attrName>
                                        </p:attrNameLst>
                                      </p:cBhvr>
                                      <p:to>
                                        <p:strVal val="visible"/>
                                      </p:to>
                                    </p:set>
                                    <p:anim calcmode="lin" valueType="num">
                                      <p:cBhvr>
                                        <p:cTn id="52" dur="1000" fill="hold"/>
                                        <p:tgtEl>
                                          <p:spTgt spid="82951"/>
                                        </p:tgtEl>
                                        <p:attrNameLst>
                                          <p:attrName>ppt_w</p:attrName>
                                        </p:attrNameLst>
                                      </p:cBhvr>
                                      <p:tavLst>
                                        <p:tav tm="0">
                                          <p:val>
                                            <p:strVal val="#ppt_w+.3"/>
                                          </p:val>
                                        </p:tav>
                                        <p:tav tm="100000">
                                          <p:val>
                                            <p:strVal val="#ppt_w"/>
                                          </p:val>
                                        </p:tav>
                                      </p:tavLst>
                                    </p:anim>
                                    <p:anim calcmode="lin" valueType="num">
                                      <p:cBhvr>
                                        <p:cTn id="53" dur="1000" fill="hold"/>
                                        <p:tgtEl>
                                          <p:spTgt spid="82951"/>
                                        </p:tgtEl>
                                        <p:attrNameLst>
                                          <p:attrName>ppt_h</p:attrName>
                                        </p:attrNameLst>
                                      </p:cBhvr>
                                      <p:tavLst>
                                        <p:tav tm="0">
                                          <p:val>
                                            <p:strVal val="#ppt_h"/>
                                          </p:val>
                                        </p:tav>
                                        <p:tav tm="100000">
                                          <p:val>
                                            <p:strVal val="#ppt_h"/>
                                          </p:val>
                                        </p:tav>
                                      </p:tavLst>
                                    </p:anim>
                                    <p:animEffect transition="in" filter="fade">
                                      <p:cBhvr>
                                        <p:cTn id="54" dur="1000"/>
                                        <p:tgtEl>
                                          <p:spTgt spid="8295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0" presetClass="entr" presetSubtype="0" decel="100000" fill="hold" grpId="0" nodeType="clickEffect">
                                  <p:stCondLst>
                                    <p:cond delay="0"/>
                                  </p:stCondLst>
                                  <p:childTnLst>
                                    <p:set>
                                      <p:cBhvr>
                                        <p:cTn id="58" dur="1" fill="hold">
                                          <p:stCondLst>
                                            <p:cond delay="0"/>
                                          </p:stCondLst>
                                        </p:cTn>
                                        <p:tgtEl>
                                          <p:spTgt spid="82952"/>
                                        </p:tgtEl>
                                        <p:attrNameLst>
                                          <p:attrName>style.visibility</p:attrName>
                                        </p:attrNameLst>
                                      </p:cBhvr>
                                      <p:to>
                                        <p:strVal val="visible"/>
                                      </p:to>
                                    </p:set>
                                    <p:anim calcmode="lin" valueType="num">
                                      <p:cBhvr>
                                        <p:cTn id="59" dur="1000" fill="hold"/>
                                        <p:tgtEl>
                                          <p:spTgt spid="82952"/>
                                        </p:tgtEl>
                                        <p:attrNameLst>
                                          <p:attrName>ppt_w</p:attrName>
                                        </p:attrNameLst>
                                      </p:cBhvr>
                                      <p:tavLst>
                                        <p:tav tm="0">
                                          <p:val>
                                            <p:strVal val="#ppt_w+.3"/>
                                          </p:val>
                                        </p:tav>
                                        <p:tav tm="100000">
                                          <p:val>
                                            <p:strVal val="#ppt_w"/>
                                          </p:val>
                                        </p:tav>
                                      </p:tavLst>
                                    </p:anim>
                                    <p:anim calcmode="lin" valueType="num">
                                      <p:cBhvr>
                                        <p:cTn id="60" dur="1000" fill="hold"/>
                                        <p:tgtEl>
                                          <p:spTgt spid="82952"/>
                                        </p:tgtEl>
                                        <p:attrNameLst>
                                          <p:attrName>ppt_h</p:attrName>
                                        </p:attrNameLst>
                                      </p:cBhvr>
                                      <p:tavLst>
                                        <p:tav tm="0">
                                          <p:val>
                                            <p:strVal val="#ppt_h"/>
                                          </p:val>
                                        </p:tav>
                                        <p:tav tm="100000">
                                          <p:val>
                                            <p:strVal val="#ppt_h"/>
                                          </p:val>
                                        </p:tav>
                                      </p:tavLst>
                                    </p:anim>
                                    <p:animEffect transition="in" filter="fade">
                                      <p:cBhvr>
                                        <p:cTn id="61" dur="1000"/>
                                        <p:tgtEl>
                                          <p:spTgt spid="8295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0" presetClass="entr" presetSubtype="0" decel="100000" fill="hold" grpId="0" nodeType="clickEffect">
                                  <p:stCondLst>
                                    <p:cond delay="0"/>
                                  </p:stCondLst>
                                  <p:childTnLst>
                                    <p:set>
                                      <p:cBhvr>
                                        <p:cTn id="65" dur="1" fill="hold">
                                          <p:stCondLst>
                                            <p:cond delay="0"/>
                                          </p:stCondLst>
                                        </p:cTn>
                                        <p:tgtEl>
                                          <p:spTgt spid="82953"/>
                                        </p:tgtEl>
                                        <p:attrNameLst>
                                          <p:attrName>style.visibility</p:attrName>
                                        </p:attrNameLst>
                                      </p:cBhvr>
                                      <p:to>
                                        <p:strVal val="visible"/>
                                      </p:to>
                                    </p:set>
                                    <p:anim calcmode="lin" valueType="num">
                                      <p:cBhvr>
                                        <p:cTn id="66" dur="1000" fill="hold"/>
                                        <p:tgtEl>
                                          <p:spTgt spid="82953"/>
                                        </p:tgtEl>
                                        <p:attrNameLst>
                                          <p:attrName>ppt_w</p:attrName>
                                        </p:attrNameLst>
                                      </p:cBhvr>
                                      <p:tavLst>
                                        <p:tav tm="0">
                                          <p:val>
                                            <p:strVal val="#ppt_w+.3"/>
                                          </p:val>
                                        </p:tav>
                                        <p:tav tm="100000">
                                          <p:val>
                                            <p:strVal val="#ppt_w"/>
                                          </p:val>
                                        </p:tav>
                                      </p:tavLst>
                                    </p:anim>
                                    <p:anim calcmode="lin" valueType="num">
                                      <p:cBhvr>
                                        <p:cTn id="67" dur="1000" fill="hold"/>
                                        <p:tgtEl>
                                          <p:spTgt spid="82953"/>
                                        </p:tgtEl>
                                        <p:attrNameLst>
                                          <p:attrName>ppt_h</p:attrName>
                                        </p:attrNameLst>
                                      </p:cBhvr>
                                      <p:tavLst>
                                        <p:tav tm="0">
                                          <p:val>
                                            <p:strVal val="#ppt_h"/>
                                          </p:val>
                                        </p:tav>
                                        <p:tav tm="100000">
                                          <p:val>
                                            <p:strVal val="#ppt_h"/>
                                          </p:val>
                                        </p:tav>
                                      </p:tavLst>
                                    </p:anim>
                                    <p:animEffect transition="in" filter="fade">
                                      <p:cBhvr>
                                        <p:cTn id="68" dur="1000"/>
                                        <p:tgtEl>
                                          <p:spTgt spid="8295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0" presetClass="entr" presetSubtype="0" decel="100000" fill="hold" grpId="0" nodeType="clickEffect">
                                  <p:stCondLst>
                                    <p:cond delay="0"/>
                                  </p:stCondLst>
                                  <p:childTnLst>
                                    <p:set>
                                      <p:cBhvr>
                                        <p:cTn id="72" dur="1" fill="hold">
                                          <p:stCondLst>
                                            <p:cond delay="0"/>
                                          </p:stCondLst>
                                        </p:cTn>
                                        <p:tgtEl>
                                          <p:spTgt spid="82954"/>
                                        </p:tgtEl>
                                        <p:attrNameLst>
                                          <p:attrName>style.visibility</p:attrName>
                                        </p:attrNameLst>
                                      </p:cBhvr>
                                      <p:to>
                                        <p:strVal val="visible"/>
                                      </p:to>
                                    </p:set>
                                    <p:anim calcmode="lin" valueType="num">
                                      <p:cBhvr>
                                        <p:cTn id="73" dur="1000" fill="hold"/>
                                        <p:tgtEl>
                                          <p:spTgt spid="82954"/>
                                        </p:tgtEl>
                                        <p:attrNameLst>
                                          <p:attrName>ppt_w</p:attrName>
                                        </p:attrNameLst>
                                      </p:cBhvr>
                                      <p:tavLst>
                                        <p:tav tm="0">
                                          <p:val>
                                            <p:strVal val="#ppt_w+.3"/>
                                          </p:val>
                                        </p:tav>
                                        <p:tav tm="100000">
                                          <p:val>
                                            <p:strVal val="#ppt_w"/>
                                          </p:val>
                                        </p:tav>
                                      </p:tavLst>
                                    </p:anim>
                                    <p:anim calcmode="lin" valueType="num">
                                      <p:cBhvr>
                                        <p:cTn id="74" dur="1000" fill="hold"/>
                                        <p:tgtEl>
                                          <p:spTgt spid="82954"/>
                                        </p:tgtEl>
                                        <p:attrNameLst>
                                          <p:attrName>ppt_h</p:attrName>
                                        </p:attrNameLst>
                                      </p:cBhvr>
                                      <p:tavLst>
                                        <p:tav tm="0">
                                          <p:val>
                                            <p:strVal val="#ppt_h"/>
                                          </p:val>
                                        </p:tav>
                                        <p:tav tm="100000">
                                          <p:val>
                                            <p:strVal val="#ppt_h"/>
                                          </p:val>
                                        </p:tav>
                                      </p:tavLst>
                                    </p:anim>
                                    <p:animEffect transition="in" filter="fade">
                                      <p:cBhvr>
                                        <p:cTn id="75" dur="1000"/>
                                        <p:tgtEl>
                                          <p:spTgt spid="8295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xit" presetSubtype="16" fill="hold" grpId="1" nodeType="clickEffect">
                                  <p:stCondLst>
                                    <p:cond delay="0"/>
                                  </p:stCondLst>
                                  <p:childTnLst>
                                    <p:animEffect transition="out" filter="box(in)">
                                      <p:cBhvr>
                                        <p:cTn id="79" dur="500"/>
                                        <p:tgtEl>
                                          <p:spTgt spid="82964"/>
                                        </p:tgtEl>
                                      </p:cBhvr>
                                    </p:animEffect>
                                    <p:set>
                                      <p:cBhvr>
                                        <p:cTn id="80" dur="1" fill="hold">
                                          <p:stCondLst>
                                            <p:cond delay="499"/>
                                          </p:stCondLst>
                                        </p:cTn>
                                        <p:tgtEl>
                                          <p:spTgt spid="82964"/>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9" presetClass="entr" presetSubtype="0" fill="hold" grpId="0" nodeType="clickEffect">
                                  <p:stCondLst>
                                    <p:cond delay="0"/>
                                  </p:stCondLst>
                                  <p:childTnLst>
                                    <p:set>
                                      <p:cBhvr>
                                        <p:cTn id="84" dur="1" fill="hold">
                                          <p:stCondLst>
                                            <p:cond delay="0"/>
                                          </p:stCondLst>
                                        </p:cTn>
                                        <p:tgtEl>
                                          <p:spTgt spid="82955"/>
                                        </p:tgtEl>
                                        <p:attrNameLst>
                                          <p:attrName>style.visibility</p:attrName>
                                        </p:attrNameLst>
                                      </p:cBhvr>
                                      <p:to>
                                        <p:strVal val="visible"/>
                                      </p:to>
                                    </p:set>
                                    <p:anim calcmode="lin" valueType="num">
                                      <p:cBhvr>
                                        <p:cTn id="85" dur="1000" fill="hold"/>
                                        <p:tgtEl>
                                          <p:spTgt spid="82955"/>
                                        </p:tgtEl>
                                        <p:attrNameLst>
                                          <p:attrName>ppt_x</p:attrName>
                                        </p:attrNameLst>
                                      </p:cBhvr>
                                      <p:tavLst>
                                        <p:tav tm="0">
                                          <p:val>
                                            <p:strVal val="#ppt_x-.2"/>
                                          </p:val>
                                        </p:tav>
                                        <p:tav tm="100000">
                                          <p:val>
                                            <p:strVal val="#ppt_x"/>
                                          </p:val>
                                        </p:tav>
                                      </p:tavLst>
                                    </p:anim>
                                    <p:anim calcmode="lin" valueType="num">
                                      <p:cBhvr>
                                        <p:cTn id="86" dur="1000" fill="hold"/>
                                        <p:tgtEl>
                                          <p:spTgt spid="82955"/>
                                        </p:tgtEl>
                                        <p:attrNameLst>
                                          <p:attrName>ppt_y</p:attrName>
                                        </p:attrNameLst>
                                      </p:cBhvr>
                                      <p:tavLst>
                                        <p:tav tm="0">
                                          <p:val>
                                            <p:strVal val="#ppt_y"/>
                                          </p:val>
                                        </p:tav>
                                        <p:tav tm="100000">
                                          <p:val>
                                            <p:strVal val="#ppt_y"/>
                                          </p:val>
                                        </p:tav>
                                      </p:tavLst>
                                    </p:anim>
                                    <p:animEffect transition="in" filter="wipe(right)" prLst="gradientSize: 0.1">
                                      <p:cBhvr>
                                        <p:cTn id="87" dur="1000"/>
                                        <p:tgtEl>
                                          <p:spTgt spid="82955"/>
                                        </p:tgtEl>
                                      </p:cBhvr>
                                    </p:animEffect>
                                  </p:childTnLst>
                                </p:cTn>
                              </p:par>
                            </p:childTnLst>
                          </p:cTn>
                        </p:par>
                        <p:par>
                          <p:cTn id="88" fill="hold" nodeType="afterGroup">
                            <p:stCondLst>
                              <p:cond delay="1000"/>
                            </p:stCondLst>
                            <p:childTnLst>
                              <p:par>
                                <p:cTn id="89" presetID="50" presetClass="entr" presetSubtype="0" decel="100000" fill="hold" grpId="0" nodeType="afterEffect">
                                  <p:stCondLst>
                                    <p:cond delay="0"/>
                                  </p:stCondLst>
                                  <p:childTnLst>
                                    <p:set>
                                      <p:cBhvr>
                                        <p:cTn id="90" dur="1" fill="hold">
                                          <p:stCondLst>
                                            <p:cond delay="0"/>
                                          </p:stCondLst>
                                        </p:cTn>
                                        <p:tgtEl>
                                          <p:spTgt spid="82958"/>
                                        </p:tgtEl>
                                        <p:attrNameLst>
                                          <p:attrName>style.visibility</p:attrName>
                                        </p:attrNameLst>
                                      </p:cBhvr>
                                      <p:to>
                                        <p:strVal val="visible"/>
                                      </p:to>
                                    </p:set>
                                    <p:anim calcmode="lin" valueType="num">
                                      <p:cBhvr>
                                        <p:cTn id="91" dur="1000" fill="hold"/>
                                        <p:tgtEl>
                                          <p:spTgt spid="82958"/>
                                        </p:tgtEl>
                                        <p:attrNameLst>
                                          <p:attrName>ppt_w</p:attrName>
                                        </p:attrNameLst>
                                      </p:cBhvr>
                                      <p:tavLst>
                                        <p:tav tm="0">
                                          <p:val>
                                            <p:strVal val="#ppt_w+.3"/>
                                          </p:val>
                                        </p:tav>
                                        <p:tav tm="100000">
                                          <p:val>
                                            <p:strVal val="#ppt_w"/>
                                          </p:val>
                                        </p:tav>
                                      </p:tavLst>
                                    </p:anim>
                                    <p:anim calcmode="lin" valueType="num">
                                      <p:cBhvr>
                                        <p:cTn id="92" dur="1000" fill="hold"/>
                                        <p:tgtEl>
                                          <p:spTgt spid="82958"/>
                                        </p:tgtEl>
                                        <p:attrNameLst>
                                          <p:attrName>ppt_h</p:attrName>
                                        </p:attrNameLst>
                                      </p:cBhvr>
                                      <p:tavLst>
                                        <p:tav tm="0">
                                          <p:val>
                                            <p:strVal val="#ppt_h"/>
                                          </p:val>
                                        </p:tav>
                                        <p:tav tm="100000">
                                          <p:val>
                                            <p:strVal val="#ppt_h"/>
                                          </p:val>
                                        </p:tav>
                                      </p:tavLst>
                                    </p:anim>
                                    <p:animEffect transition="in" filter="fade">
                                      <p:cBhvr>
                                        <p:cTn id="93" dur="1000"/>
                                        <p:tgtEl>
                                          <p:spTgt spid="82958"/>
                                        </p:tgtEl>
                                      </p:cBhvr>
                                    </p:animEffect>
                                  </p:childTnLst>
                                </p:cTn>
                              </p:par>
                            </p:childTnLst>
                          </p:cTn>
                        </p:par>
                        <p:par>
                          <p:cTn id="94" fill="hold" nodeType="afterGroup">
                            <p:stCondLst>
                              <p:cond delay="2000"/>
                            </p:stCondLst>
                            <p:childTnLst>
                              <p:par>
                                <p:cTn id="95" presetID="50" presetClass="entr" presetSubtype="0" decel="100000" fill="hold" grpId="0" nodeType="afterEffect">
                                  <p:stCondLst>
                                    <p:cond delay="0"/>
                                  </p:stCondLst>
                                  <p:childTnLst>
                                    <p:set>
                                      <p:cBhvr>
                                        <p:cTn id="96" dur="1" fill="hold">
                                          <p:stCondLst>
                                            <p:cond delay="0"/>
                                          </p:stCondLst>
                                        </p:cTn>
                                        <p:tgtEl>
                                          <p:spTgt spid="82959"/>
                                        </p:tgtEl>
                                        <p:attrNameLst>
                                          <p:attrName>style.visibility</p:attrName>
                                        </p:attrNameLst>
                                      </p:cBhvr>
                                      <p:to>
                                        <p:strVal val="visible"/>
                                      </p:to>
                                    </p:set>
                                    <p:anim calcmode="lin" valueType="num">
                                      <p:cBhvr>
                                        <p:cTn id="97" dur="1000" fill="hold"/>
                                        <p:tgtEl>
                                          <p:spTgt spid="82959"/>
                                        </p:tgtEl>
                                        <p:attrNameLst>
                                          <p:attrName>ppt_w</p:attrName>
                                        </p:attrNameLst>
                                      </p:cBhvr>
                                      <p:tavLst>
                                        <p:tav tm="0">
                                          <p:val>
                                            <p:strVal val="#ppt_w+.3"/>
                                          </p:val>
                                        </p:tav>
                                        <p:tav tm="100000">
                                          <p:val>
                                            <p:strVal val="#ppt_w"/>
                                          </p:val>
                                        </p:tav>
                                      </p:tavLst>
                                    </p:anim>
                                    <p:anim calcmode="lin" valueType="num">
                                      <p:cBhvr>
                                        <p:cTn id="98" dur="1000" fill="hold"/>
                                        <p:tgtEl>
                                          <p:spTgt spid="82959"/>
                                        </p:tgtEl>
                                        <p:attrNameLst>
                                          <p:attrName>ppt_h</p:attrName>
                                        </p:attrNameLst>
                                      </p:cBhvr>
                                      <p:tavLst>
                                        <p:tav tm="0">
                                          <p:val>
                                            <p:strVal val="#ppt_h"/>
                                          </p:val>
                                        </p:tav>
                                        <p:tav tm="100000">
                                          <p:val>
                                            <p:strVal val="#ppt_h"/>
                                          </p:val>
                                        </p:tav>
                                      </p:tavLst>
                                    </p:anim>
                                    <p:animEffect transition="in" filter="fade">
                                      <p:cBhvr>
                                        <p:cTn id="99" dur="1000"/>
                                        <p:tgtEl>
                                          <p:spTgt spid="82959"/>
                                        </p:tgtEl>
                                      </p:cBhvr>
                                    </p:animEffect>
                                  </p:childTnLst>
                                </p:cTn>
                              </p:par>
                            </p:childTnLst>
                          </p:cTn>
                        </p:par>
                        <p:par>
                          <p:cTn id="100" fill="hold" nodeType="afterGroup">
                            <p:stCondLst>
                              <p:cond delay="3000"/>
                            </p:stCondLst>
                            <p:childTnLst>
                              <p:par>
                                <p:cTn id="101" presetID="50" presetClass="entr" presetSubtype="0" decel="100000" fill="hold" grpId="0" nodeType="afterEffect">
                                  <p:stCondLst>
                                    <p:cond delay="0"/>
                                  </p:stCondLst>
                                  <p:childTnLst>
                                    <p:set>
                                      <p:cBhvr>
                                        <p:cTn id="102" dur="1" fill="hold">
                                          <p:stCondLst>
                                            <p:cond delay="0"/>
                                          </p:stCondLst>
                                        </p:cTn>
                                        <p:tgtEl>
                                          <p:spTgt spid="82960"/>
                                        </p:tgtEl>
                                        <p:attrNameLst>
                                          <p:attrName>style.visibility</p:attrName>
                                        </p:attrNameLst>
                                      </p:cBhvr>
                                      <p:to>
                                        <p:strVal val="visible"/>
                                      </p:to>
                                    </p:set>
                                    <p:anim calcmode="lin" valueType="num">
                                      <p:cBhvr>
                                        <p:cTn id="103" dur="1000" fill="hold"/>
                                        <p:tgtEl>
                                          <p:spTgt spid="82960"/>
                                        </p:tgtEl>
                                        <p:attrNameLst>
                                          <p:attrName>ppt_w</p:attrName>
                                        </p:attrNameLst>
                                      </p:cBhvr>
                                      <p:tavLst>
                                        <p:tav tm="0">
                                          <p:val>
                                            <p:strVal val="#ppt_w+.3"/>
                                          </p:val>
                                        </p:tav>
                                        <p:tav tm="100000">
                                          <p:val>
                                            <p:strVal val="#ppt_w"/>
                                          </p:val>
                                        </p:tav>
                                      </p:tavLst>
                                    </p:anim>
                                    <p:anim calcmode="lin" valueType="num">
                                      <p:cBhvr>
                                        <p:cTn id="104" dur="1000" fill="hold"/>
                                        <p:tgtEl>
                                          <p:spTgt spid="82960"/>
                                        </p:tgtEl>
                                        <p:attrNameLst>
                                          <p:attrName>ppt_h</p:attrName>
                                        </p:attrNameLst>
                                      </p:cBhvr>
                                      <p:tavLst>
                                        <p:tav tm="0">
                                          <p:val>
                                            <p:strVal val="#ppt_h"/>
                                          </p:val>
                                        </p:tav>
                                        <p:tav tm="100000">
                                          <p:val>
                                            <p:strVal val="#ppt_h"/>
                                          </p:val>
                                        </p:tav>
                                      </p:tavLst>
                                    </p:anim>
                                    <p:animEffect transition="in" filter="fade">
                                      <p:cBhvr>
                                        <p:cTn id="105" dur="1000"/>
                                        <p:tgtEl>
                                          <p:spTgt spid="82960"/>
                                        </p:tgtEl>
                                      </p:cBhvr>
                                    </p:animEffect>
                                  </p:childTnLst>
                                </p:cTn>
                              </p:par>
                            </p:childTnLst>
                          </p:cTn>
                        </p:par>
                        <p:par>
                          <p:cTn id="106" fill="hold" nodeType="afterGroup">
                            <p:stCondLst>
                              <p:cond delay="4000"/>
                            </p:stCondLst>
                            <p:childTnLst>
                              <p:par>
                                <p:cTn id="107" presetID="50" presetClass="entr" presetSubtype="0" decel="100000" fill="hold" grpId="0" nodeType="afterEffect">
                                  <p:stCondLst>
                                    <p:cond delay="0"/>
                                  </p:stCondLst>
                                  <p:childTnLst>
                                    <p:set>
                                      <p:cBhvr>
                                        <p:cTn id="108" dur="1" fill="hold">
                                          <p:stCondLst>
                                            <p:cond delay="0"/>
                                          </p:stCondLst>
                                        </p:cTn>
                                        <p:tgtEl>
                                          <p:spTgt spid="82961"/>
                                        </p:tgtEl>
                                        <p:attrNameLst>
                                          <p:attrName>style.visibility</p:attrName>
                                        </p:attrNameLst>
                                      </p:cBhvr>
                                      <p:to>
                                        <p:strVal val="visible"/>
                                      </p:to>
                                    </p:set>
                                    <p:anim calcmode="lin" valueType="num">
                                      <p:cBhvr>
                                        <p:cTn id="109" dur="1000" fill="hold"/>
                                        <p:tgtEl>
                                          <p:spTgt spid="82961"/>
                                        </p:tgtEl>
                                        <p:attrNameLst>
                                          <p:attrName>ppt_w</p:attrName>
                                        </p:attrNameLst>
                                      </p:cBhvr>
                                      <p:tavLst>
                                        <p:tav tm="0">
                                          <p:val>
                                            <p:strVal val="#ppt_w+.3"/>
                                          </p:val>
                                        </p:tav>
                                        <p:tav tm="100000">
                                          <p:val>
                                            <p:strVal val="#ppt_w"/>
                                          </p:val>
                                        </p:tav>
                                      </p:tavLst>
                                    </p:anim>
                                    <p:anim calcmode="lin" valueType="num">
                                      <p:cBhvr>
                                        <p:cTn id="110" dur="1000" fill="hold"/>
                                        <p:tgtEl>
                                          <p:spTgt spid="82961"/>
                                        </p:tgtEl>
                                        <p:attrNameLst>
                                          <p:attrName>ppt_h</p:attrName>
                                        </p:attrNameLst>
                                      </p:cBhvr>
                                      <p:tavLst>
                                        <p:tav tm="0">
                                          <p:val>
                                            <p:strVal val="#ppt_h"/>
                                          </p:val>
                                        </p:tav>
                                        <p:tav tm="100000">
                                          <p:val>
                                            <p:strVal val="#ppt_h"/>
                                          </p:val>
                                        </p:tav>
                                      </p:tavLst>
                                    </p:anim>
                                    <p:animEffect transition="in" filter="fade">
                                      <p:cBhvr>
                                        <p:cTn id="111" dur="1000"/>
                                        <p:tgtEl>
                                          <p:spTgt spid="82961"/>
                                        </p:tgtEl>
                                      </p:cBhvr>
                                    </p:animEffect>
                                  </p:childTnLst>
                                </p:cTn>
                              </p:par>
                            </p:childTnLst>
                          </p:cTn>
                        </p:par>
                        <p:par>
                          <p:cTn id="112" fill="hold" nodeType="afterGroup">
                            <p:stCondLst>
                              <p:cond delay="5000"/>
                            </p:stCondLst>
                            <p:childTnLst>
                              <p:par>
                                <p:cTn id="113" presetID="50" presetClass="entr" presetSubtype="0" decel="100000" fill="hold" grpId="0" nodeType="afterEffect">
                                  <p:stCondLst>
                                    <p:cond delay="0"/>
                                  </p:stCondLst>
                                  <p:childTnLst>
                                    <p:set>
                                      <p:cBhvr>
                                        <p:cTn id="114" dur="1" fill="hold">
                                          <p:stCondLst>
                                            <p:cond delay="0"/>
                                          </p:stCondLst>
                                        </p:cTn>
                                        <p:tgtEl>
                                          <p:spTgt spid="82963"/>
                                        </p:tgtEl>
                                        <p:attrNameLst>
                                          <p:attrName>style.visibility</p:attrName>
                                        </p:attrNameLst>
                                      </p:cBhvr>
                                      <p:to>
                                        <p:strVal val="visible"/>
                                      </p:to>
                                    </p:set>
                                    <p:anim calcmode="lin" valueType="num">
                                      <p:cBhvr>
                                        <p:cTn id="115" dur="1000" fill="hold"/>
                                        <p:tgtEl>
                                          <p:spTgt spid="82963"/>
                                        </p:tgtEl>
                                        <p:attrNameLst>
                                          <p:attrName>ppt_w</p:attrName>
                                        </p:attrNameLst>
                                      </p:cBhvr>
                                      <p:tavLst>
                                        <p:tav tm="0">
                                          <p:val>
                                            <p:strVal val="#ppt_w+.3"/>
                                          </p:val>
                                        </p:tav>
                                        <p:tav tm="100000">
                                          <p:val>
                                            <p:strVal val="#ppt_w"/>
                                          </p:val>
                                        </p:tav>
                                      </p:tavLst>
                                    </p:anim>
                                    <p:anim calcmode="lin" valueType="num">
                                      <p:cBhvr>
                                        <p:cTn id="116" dur="1000" fill="hold"/>
                                        <p:tgtEl>
                                          <p:spTgt spid="82963"/>
                                        </p:tgtEl>
                                        <p:attrNameLst>
                                          <p:attrName>ppt_h</p:attrName>
                                        </p:attrNameLst>
                                      </p:cBhvr>
                                      <p:tavLst>
                                        <p:tav tm="0">
                                          <p:val>
                                            <p:strVal val="#ppt_h"/>
                                          </p:val>
                                        </p:tav>
                                        <p:tav tm="100000">
                                          <p:val>
                                            <p:strVal val="#ppt_h"/>
                                          </p:val>
                                        </p:tav>
                                      </p:tavLst>
                                    </p:anim>
                                    <p:animEffect transition="in" filter="fade">
                                      <p:cBhvr>
                                        <p:cTn id="117" dur="1000"/>
                                        <p:tgtEl>
                                          <p:spTgt spid="82963"/>
                                        </p:tgtEl>
                                      </p:cBhvr>
                                    </p:animEffect>
                                  </p:childTnLst>
                                </p:cTn>
                              </p:par>
                            </p:childTnLst>
                          </p:cTn>
                        </p:par>
                        <p:par>
                          <p:cTn id="118" fill="hold" nodeType="afterGroup">
                            <p:stCondLst>
                              <p:cond delay="6000"/>
                            </p:stCondLst>
                            <p:childTnLst>
                              <p:par>
                                <p:cTn id="119" presetID="50" presetClass="entr" presetSubtype="0" decel="100000" fill="hold" grpId="0" nodeType="afterEffect">
                                  <p:stCondLst>
                                    <p:cond delay="0"/>
                                  </p:stCondLst>
                                  <p:childTnLst>
                                    <p:set>
                                      <p:cBhvr>
                                        <p:cTn id="120" dur="1" fill="hold">
                                          <p:stCondLst>
                                            <p:cond delay="0"/>
                                          </p:stCondLst>
                                        </p:cTn>
                                        <p:tgtEl>
                                          <p:spTgt spid="82962"/>
                                        </p:tgtEl>
                                        <p:attrNameLst>
                                          <p:attrName>style.visibility</p:attrName>
                                        </p:attrNameLst>
                                      </p:cBhvr>
                                      <p:to>
                                        <p:strVal val="visible"/>
                                      </p:to>
                                    </p:set>
                                    <p:anim calcmode="lin" valueType="num">
                                      <p:cBhvr>
                                        <p:cTn id="121" dur="1000" fill="hold"/>
                                        <p:tgtEl>
                                          <p:spTgt spid="82962"/>
                                        </p:tgtEl>
                                        <p:attrNameLst>
                                          <p:attrName>ppt_w</p:attrName>
                                        </p:attrNameLst>
                                      </p:cBhvr>
                                      <p:tavLst>
                                        <p:tav tm="0">
                                          <p:val>
                                            <p:strVal val="#ppt_w+.3"/>
                                          </p:val>
                                        </p:tav>
                                        <p:tav tm="100000">
                                          <p:val>
                                            <p:strVal val="#ppt_w"/>
                                          </p:val>
                                        </p:tav>
                                      </p:tavLst>
                                    </p:anim>
                                    <p:anim calcmode="lin" valueType="num">
                                      <p:cBhvr>
                                        <p:cTn id="122" dur="1000" fill="hold"/>
                                        <p:tgtEl>
                                          <p:spTgt spid="82962"/>
                                        </p:tgtEl>
                                        <p:attrNameLst>
                                          <p:attrName>ppt_h</p:attrName>
                                        </p:attrNameLst>
                                      </p:cBhvr>
                                      <p:tavLst>
                                        <p:tav tm="0">
                                          <p:val>
                                            <p:strVal val="#ppt_h"/>
                                          </p:val>
                                        </p:tav>
                                        <p:tav tm="100000">
                                          <p:val>
                                            <p:strVal val="#ppt_h"/>
                                          </p:val>
                                        </p:tav>
                                      </p:tavLst>
                                    </p:anim>
                                    <p:animEffect transition="in" filter="fade">
                                      <p:cBhvr>
                                        <p:cTn id="123" dur="1000"/>
                                        <p:tgtEl>
                                          <p:spTgt spid="82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nimBg="1"/>
      <p:bldP spid="82949" grpId="0"/>
      <p:bldP spid="82950" grpId="0"/>
      <p:bldP spid="82951" grpId="0"/>
      <p:bldP spid="82952" grpId="0"/>
      <p:bldP spid="82953" grpId="0"/>
      <p:bldP spid="82954" grpId="0"/>
      <p:bldP spid="82955" grpId="0"/>
      <p:bldP spid="82958" grpId="0"/>
      <p:bldP spid="82959" grpId="0"/>
      <p:bldP spid="82960" grpId="0"/>
      <p:bldP spid="82961" grpId="0"/>
      <p:bldP spid="82962" grpId="0"/>
      <p:bldP spid="82963" grpId="0"/>
      <p:bldP spid="82964" grpId="0"/>
      <p:bldP spid="82964" grpId="1"/>
      <p:bldP spid="82965" grpId="0"/>
      <p:bldP spid="8296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hao hoa"/>
          <p:cNvPicPr>
            <a:picLocks noChangeAspect="1" noChangeArrowheads="1" noCrop="1"/>
          </p:cNvPicPr>
          <p:nvPr>
            <p:ph type="body" idx="4294967295"/>
          </p:nvPr>
        </p:nvPicPr>
        <p:blipFill>
          <a:blip r:embed="rId2"/>
          <a:srcRect/>
          <a:stretch>
            <a:fillRect/>
          </a:stretch>
        </p:blipFill>
        <p:spPr>
          <a:xfrm>
            <a:off x="0" y="0"/>
            <a:ext cx="9144000" cy="6858000"/>
          </a:xfr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en-US" sz="3600" smtClean="0">
                <a:solidFill>
                  <a:schemeClr val="accent2"/>
                </a:solidFill>
              </a:rPr>
              <a:t/>
            </a:r>
            <a:br>
              <a:rPr lang="en-US" sz="3600" smtClean="0">
                <a:solidFill>
                  <a:schemeClr val="accent2"/>
                </a:solidFill>
              </a:rPr>
            </a:br>
            <a:r>
              <a:rPr lang="en-US" sz="3600" smtClean="0">
                <a:solidFill>
                  <a:schemeClr val="accent2"/>
                </a:solidFill>
              </a:rPr>
              <a:t>  Địa Lí</a:t>
            </a:r>
            <a:br>
              <a:rPr lang="en-US" sz="3600" smtClean="0">
                <a:solidFill>
                  <a:schemeClr val="accent2"/>
                </a:solidFill>
              </a:rPr>
            </a:br>
            <a:endParaRPr lang="en-US" sz="3600" smtClean="0">
              <a:solidFill>
                <a:schemeClr val="accent2"/>
              </a:solidFill>
            </a:endParaRPr>
          </a:p>
        </p:txBody>
      </p:sp>
      <p:sp>
        <p:nvSpPr>
          <p:cNvPr id="4099" name="Text Box 10"/>
          <p:cNvSpPr txBox="1">
            <a:spLocks noChangeArrowheads="1"/>
          </p:cNvSpPr>
          <p:nvPr/>
        </p:nvSpPr>
        <p:spPr bwMode="auto">
          <a:xfrm>
            <a:off x="914400" y="1371600"/>
            <a:ext cx="7848600" cy="1754188"/>
          </a:xfrm>
          <a:prstGeom prst="rect">
            <a:avLst/>
          </a:prstGeom>
          <a:noFill/>
          <a:ln w="9525">
            <a:noFill/>
            <a:miter lim="800000"/>
            <a:headEnd/>
            <a:tailEnd/>
          </a:ln>
        </p:spPr>
        <p:txBody>
          <a:bodyPr>
            <a:spAutoFit/>
          </a:bodyPr>
          <a:lstStyle/>
          <a:p>
            <a:pPr algn="ctr">
              <a:spcBef>
                <a:spcPct val="50000"/>
              </a:spcBef>
            </a:pPr>
            <a:r>
              <a:rPr lang="en-US" sz="2000">
                <a:solidFill>
                  <a:srgbClr val="0033CC"/>
                </a:solidFill>
              </a:rPr>
              <a:t>  </a:t>
            </a:r>
            <a:r>
              <a:rPr lang="en-US" sz="3600" b="1">
                <a:solidFill>
                  <a:srgbClr val="6600FF"/>
                </a:solidFill>
              </a:rPr>
              <a:t>Hoạt động sản xuất của người dân </a:t>
            </a:r>
            <a:br>
              <a:rPr lang="en-US" sz="3600" b="1">
                <a:solidFill>
                  <a:srgbClr val="6600FF"/>
                </a:solidFill>
              </a:rPr>
            </a:br>
            <a:r>
              <a:rPr lang="en-US" sz="3600" b="1">
                <a:solidFill>
                  <a:srgbClr val="6600FF"/>
                </a:solidFill>
              </a:rPr>
              <a:t>ở đồng bằng Nam Bộ </a:t>
            </a:r>
            <a:r>
              <a:rPr lang="en-US" sz="3600">
                <a:solidFill>
                  <a:srgbClr val="6600FF"/>
                </a:solidFill>
              </a:rPr>
              <a:t>(tiếp theo</a:t>
            </a:r>
            <a:r>
              <a:rPr lang="en-US" sz="3600">
                <a:solidFill>
                  <a:srgbClr val="0000FF"/>
                </a:solidFill>
              </a:rPr>
              <a:t>)</a:t>
            </a:r>
          </a:p>
        </p:txBody>
      </p:sp>
      <p:sp>
        <p:nvSpPr>
          <p:cNvPr id="6159" name="Text Box 15"/>
          <p:cNvSpPr txBox="1">
            <a:spLocks noChangeArrowheads="1"/>
          </p:cNvSpPr>
          <p:nvPr/>
        </p:nvSpPr>
        <p:spPr bwMode="auto">
          <a:xfrm>
            <a:off x="381000" y="3124200"/>
            <a:ext cx="8229600" cy="461963"/>
          </a:xfrm>
          <a:prstGeom prst="rect">
            <a:avLst/>
          </a:prstGeom>
          <a:noFill/>
          <a:ln w="9525">
            <a:noFill/>
            <a:miter lim="800000"/>
            <a:headEnd/>
            <a:tailEnd/>
          </a:ln>
        </p:spPr>
        <p:txBody>
          <a:bodyPr>
            <a:spAutoFit/>
          </a:bodyPr>
          <a:lstStyle/>
          <a:p>
            <a:pPr eaLnBrk="0" hangingPunct="0">
              <a:spcBef>
                <a:spcPct val="50000"/>
              </a:spcBef>
            </a:pPr>
            <a:r>
              <a:rPr lang="en-US" sz="2400"/>
              <a:t>3/ </a:t>
            </a:r>
            <a:r>
              <a:rPr lang="en-US" sz="2400" b="1" u="sng">
                <a:solidFill>
                  <a:srgbClr val="006600"/>
                </a:solidFill>
              </a:rPr>
              <a:t>Vùng công nghiệp phát triển mạnh nhất nước ta</a:t>
            </a:r>
            <a:r>
              <a:rPr lang="en-US" sz="2400" b="1">
                <a:solidFill>
                  <a:srgbClr val="00660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159"/>
                                        </p:tgtEl>
                                        <p:attrNameLst>
                                          <p:attrName>style.visibility</p:attrName>
                                        </p:attrNameLst>
                                      </p:cBhvr>
                                      <p:to>
                                        <p:strVal val="visible"/>
                                      </p:to>
                                    </p:set>
                                    <p:animEffect transition="in" filter="wipe(down)">
                                      <p:cBhvr>
                                        <p:cTn id="7" dur="580">
                                          <p:stCondLst>
                                            <p:cond delay="0"/>
                                          </p:stCondLst>
                                        </p:cTn>
                                        <p:tgtEl>
                                          <p:spTgt spid="6159"/>
                                        </p:tgtEl>
                                      </p:cBhvr>
                                    </p:animEffect>
                                    <p:anim calcmode="lin" valueType="num">
                                      <p:cBhvr>
                                        <p:cTn id="8" dur="1822" tmFilter="0,0; 0.14,0.36; 0.43,0.73; 0.71,0.91; 1.0,1.0">
                                          <p:stCondLst>
                                            <p:cond delay="0"/>
                                          </p:stCondLst>
                                        </p:cTn>
                                        <p:tgtEl>
                                          <p:spTgt spid="615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5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5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5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59"/>
                                        </p:tgtEl>
                                        <p:attrNameLst>
                                          <p:attrName>ppt_y</p:attrName>
                                        </p:attrNameLst>
                                      </p:cBhvr>
                                      <p:tavLst>
                                        <p:tav tm="0" fmla="#ppt_y-sin(pi*$)/81">
                                          <p:val>
                                            <p:fltVal val="0"/>
                                          </p:val>
                                        </p:tav>
                                        <p:tav tm="100000">
                                          <p:val>
                                            <p:fltVal val="1"/>
                                          </p:val>
                                        </p:tav>
                                      </p:tavLst>
                                    </p:anim>
                                    <p:animScale>
                                      <p:cBhvr>
                                        <p:cTn id="13" dur="26">
                                          <p:stCondLst>
                                            <p:cond delay="650"/>
                                          </p:stCondLst>
                                        </p:cTn>
                                        <p:tgtEl>
                                          <p:spTgt spid="6159"/>
                                        </p:tgtEl>
                                      </p:cBhvr>
                                      <p:to x="100000" y="60000"/>
                                    </p:animScale>
                                    <p:animScale>
                                      <p:cBhvr>
                                        <p:cTn id="14" dur="166" decel="50000">
                                          <p:stCondLst>
                                            <p:cond delay="676"/>
                                          </p:stCondLst>
                                        </p:cTn>
                                        <p:tgtEl>
                                          <p:spTgt spid="6159"/>
                                        </p:tgtEl>
                                      </p:cBhvr>
                                      <p:to x="100000" y="100000"/>
                                    </p:animScale>
                                    <p:animScale>
                                      <p:cBhvr>
                                        <p:cTn id="15" dur="26">
                                          <p:stCondLst>
                                            <p:cond delay="1312"/>
                                          </p:stCondLst>
                                        </p:cTn>
                                        <p:tgtEl>
                                          <p:spTgt spid="6159"/>
                                        </p:tgtEl>
                                      </p:cBhvr>
                                      <p:to x="100000" y="80000"/>
                                    </p:animScale>
                                    <p:animScale>
                                      <p:cBhvr>
                                        <p:cTn id="16" dur="166" decel="50000">
                                          <p:stCondLst>
                                            <p:cond delay="1338"/>
                                          </p:stCondLst>
                                        </p:cTn>
                                        <p:tgtEl>
                                          <p:spTgt spid="6159"/>
                                        </p:tgtEl>
                                      </p:cBhvr>
                                      <p:to x="100000" y="100000"/>
                                    </p:animScale>
                                    <p:animScale>
                                      <p:cBhvr>
                                        <p:cTn id="17" dur="26">
                                          <p:stCondLst>
                                            <p:cond delay="1642"/>
                                          </p:stCondLst>
                                        </p:cTn>
                                        <p:tgtEl>
                                          <p:spTgt spid="6159"/>
                                        </p:tgtEl>
                                      </p:cBhvr>
                                      <p:to x="100000" y="90000"/>
                                    </p:animScale>
                                    <p:animScale>
                                      <p:cBhvr>
                                        <p:cTn id="18" dur="166" decel="50000">
                                          <p:stCondLst>
                                            <p:cond delay="1668"/>
                                          </p:stCondLst>
                                        </p:cTn>
                                        <p:tgtEl>
                                          <p:spTgt spid="6159"/>
                                        </p:tgtEl>
                                      </p:cBhvr>
                                      <p:to x="100000" y="100000"/>
                                    </p:animScale>
                                    <p:animScale>
                                      <p:cBhvr>
                                        <p:cTn id="19" dur="26">
                                          <p:stCondLst>
                                            <p:cond delay="1808"/>
                                          </p:stCondLst>
                                        </p:cTn>
                                        <p:tgtEl>
                                          <p:spTgt spid="6159"/>
                                        </p:tgtEl>
                                      </p:cBhvr>
                                      <p:to x="100000" y="95000"/>
                                    </p:animScale>
                                    <p:animScale>
                                      <p:cBhvr>
                                        <p:cTn id="20" dur="166" decel="50000">
                                          <p:stCondLst>
                                            <p:cond delay="1834"/>
                                          </p:stCondLst>
                                        </p:cTn>
                                        <p:tgtEl>
                                          <p:spTgt spid="615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28625" y="1219200"/>
            <a:ext cx="8229600" cy="838200"/>
          </a:xfrm>
        </p:spPr>
        <p:txBody>
          <a:bodyPr/>
          <a:lstStyle/>
          <a:p>
            <a:pPr algn="l" eaLnBrk="1" hangingPunct="1"/>
            <a:r>
              <a:rPr lang="en-US" sz="2000" b="1" smtClean="0">
                <a:solidFill>
                  <a:srgbClr val="6600FF"/>
                </a:solidFill>
              </a:rPr>
              <a:t>1. Nêu nguyên nhân làm cho đồng bằng Nam Bộ có ngành công nghiệp phát triển mạnh?</a:t>
            </a:r>
            <a:br>
              <a:rPr lang="en-US" sz="2000" b="1" smtClean="0">
                <a:solidFill>
                  <a:srgbClr val="6600FF"/>
                </a:solidFill>
              </a:rPr>
            </a:br>
            <a:endParaRPr lang="en-US" sz="2000" b="1" smtClean="0">
              <a:solidFill>
                <a:srgbClr val="6600FF"/>
              </a:solidFill>
            </a:endParaRPr>
          </a:p>
        </p:txBody>
      </p:sp>
      <p:sp>
        <p:nvSpPr>
          <p:cNvPr id="92163" name="Rectangle 3"/>
          <p:cNvSpPr>
            <a:spLocks noGrp="1" noChangeArrowheads="1"/>
          </p:cNvSpPr>
          <p:nvPr>
            <p:ph type="body" idx="1"/>
          </p:nvPr>
        </p:nvSpPr>
        <p:spPr>
          <a:xfrm>
            <a:off x="381000" y="2743200"/>
            <a:ext cx="8229600" cy="838200"/>
          </a:xfrm>
        </p:spPr>
        <p:txBody>
          <a:bodyPr/>
          <a:lstStyle/>
          <a:p>
            <a:pPr>
              <a:lnSpc>
                <a:spcPct val="80000"/>
              </a:lnSpc>
              <a:spcBef>
                <a:spcPct val="50000"/>
              </a:spcBef>
              <a:buFontTx/>
              <a:buNone/>
            </a:pPr>
            <a:r>
              <a:rPr lang="en-US" sz="2000" b="1" smtClean="0">
                <a:solidFill>
                  <a:srgbClr val="6600FF"/>
                </a:solidFill>
              </a:rPr>
              <a:t>2. Kể tên các ngành công nghiệp và sản phẩm nổi tiếng</a:t>
            </a:r>
          </a:p>
          <a:p>
            <a:pPr>
              <a:lnSpc>
                <a:spcPct val="80000"/>
              </a:lnSpc>
              <a:spcBef>
                <a:spcPct val="50000"/>
              </a:spcBef>
              <a:buFontTx/>
              <a:buNone/>
            </a:pPr>
            <a:r>
              <a:rPr lang="en-US" sz="2000" b="1" smtClean="0">
                <a:solidFill>
                  <a:srgbClr val="6600FF"/>
                </a:solidFill>
              </a:rPr>
              <a:t>của đồng bằng Nam Bộ?</a:t>
            </a:r>
          </a:p>
          <a:p>
            <a:pPr eaLnBrk="1" hangingPunct="1">
              <a:lnSpc>
                <a:spcPct val="80000"/>
              </a:lnSpc>
            </a:pPr>
            <a:endParaRPr lang="en-US" sz="2000" smtClean="0">
              <a:solidFill>
                <a:srgbClr val="6600FF"/>
              </a:solidFill>
            </a:endParaRPr>
          </a:p>
        </p:txBody>
      </p:sp>
      <p:sp>
        <p:nvSpPr>
          <p:cNvPr id="92164" name="Rectangle 4"/>
          <p:cNvSpPr>
            <a:spLocks noChangeArrowheads="1"/>
          </p:cNvSpPr>
          <p:nvPr/>
        </p:nvSpPr>
        <p:spPr bwMode="auto">
          <a:xfrm>
            <a:off x="304800" y="3657600"/>
            <a:ext cx="8610600" cy="990600"/>
          </a:xfrm>
          <a:prstGeom prst="rect">
            <a:avLst/>
          </a:prstGeom>
          <a:noFill/>
          <a:ln w="9525">
            <a:noFill/>
            <a:miter lim="800000"/>
            <a:headEnd/>
            <a:tailEnd/>
          </a:ln>
        </p:spPr>
        <p:txBody>
          <a:bodyPr/>
          <a:lstStyle/>
          <a:p>
            <a:pPr marL="342900" indent="-342900">
              <a:spcBef>
                <a:spcPct val="20000"/>
              </a:spcBef>
            </a:pPr>
            <a:r>
              <a:rPr lang="en-US" sz="2000" b="1"/>
              <a:t>Khai thác dầu khí; sản xuất điện; chế biến lương thực,</a:t>
            </a:r>
          </a:p>
          <a:p>
            <a:pPr marL="342900" indent="-342900">
              <a:spcBef>
                <a:spcPct val="20000"/>
              </a:spcBef>
            </a:pPr>
            <a:r>
              <a:rPr lang="en-US" sz="2000" b="1"/>
              <a:t>thực phẩm; hóa chất; cơ khí; điện tử;...</a:t>
            </a:r>
            <a:br>
              <a:rPr lang="en-US" sz="2000" b="1"/>
            </a:br>
            <a:endParaRPr lang="en-US" sz="2000" b="1"/>
          </a:p>
        </p:txBody>
      </p:sp>
      <p:sp>
        <p:nvSpPr>
          <p:cNvPr id="92165" name="Rectangle 5"/>
          <p:cNvSpPr>
            <a:spLocks noChangeArrowheads="1"/>
          </p:cNvSpPr>
          <p:nvPr/>
        </p:nvSpPr>
        <p:spPr bwMode="auto">
          <a:xfrm>
            <a:off x="381000" y="1905000"/>
            <a:ext cx="8534400" cy="990600"/>
          </a:xfrm>
          <a:prstGeom prst="rect">
            <a:avLst/>
          </a:prstGeom>
          <a:noFill/>
          <a:ln w="9525">
            <a:noFill/>
            <a:miter lim="800000"/>
            <a:headEnd/>
            <a:tailEnd/>
          </a:ln>
        </p:spPr>
        <p:txBody>
          <a:bodyPr/>
          <a:lstStyle/>
          <a:p>
            <a:pPr marL="342900" indent="-342900">
              <a:spcBef>
                <a:spcPct val="20000"/>
              </a:spcBef>
            </a:pPr>
            <a:r>
              <a:rPr lang="en-US" sz="2000" b="1"/>
              <a:t>Có nhiều nguyên liệu, nhiều lao động, lại được đầu tư</a:t>
            </a:r>
          </a:p>
          <a:p>
            <a:pPr marL="342900" indent="-342900">
              <a:spcBef>
                <a:spcPct val="20000"/>
              </a:spcBef>
            </a:pPr>
            <a:r>
              <a:rPr lang="en-US" sz="2000" b="1"/>
              <a:t>xây dựng nhiều nhà máy.</a:t>
            </a:r>
          </a:p>
        </p:txBody>
      </p:sp>
      <p:sp>
        <p:nvSpPr>
          <p:cNvPr id="92166" name="Rectangle 6"/>
          <p:cNvSpPr>
            <a:spLocks noChangeArrowheads="1"/>
          </p:cNvSpPr>
          <p:nvPr/>
        </p:nvSpPr>
        <p:spPr bwMode="auto">
          <a:xfrm>
            <a:off x="376238" y="4572000"/>
            <a:ext cx="8229600" cy="990600"/>
          </a:xfrm>
          <a:prstGeom prst="rect">
            <a:avLst/>
          </a:prstGeom>
          <a:noFill/>
          <a:ln w="9525">
            <a:noFill/>
            <a:miter lim="800000"/>
            <a:headEnd/>
            <a:tailEnd/>
          </a:ln>
        </p:spPr>
        <p:txBody>
          <a:bodyPr/>
          <a:lstStyle/>
          <a:p>
            <a:pPr marL="609600" indent="-609600" eaLnBrk="0" hangingPunct="0">
              <a:spcBef>
                <a:spcPct val="50000"/>
              </a:spcBef>
            </a:pPr>
            <a:r>
              <a:rPr lang="en-US" sz="2000" b="1">
                <a:solidFill>
                  <a:srgbClr val="6600FF"/>
                </a:solidFill>
              </a:rPr>
              <a:t>3. Nêu dẫn chứng thể hiện đồng bằng Nam Bộ có công</a:t>
            </a:r>
          </a:p>
          <a:p>
            <a:pPr marL="609600" indent="-609600" eaLnBrk="0" hangingPunct="0">
              <a:spcBef>
                <a:spcPct val="50000"/>
              </a:spcBef>
            </a:pPr>
            <a:r>
              <a:rPr lang="en-US" sz="2000" b="1">
                <a:solidFill>
                  <a:srgbClr val="6600FF"/>
                </a:solidFill>
              </a:rPr>
              <a:t>nghiệp phát triển mạnh nhất nước ta?</a:t>
            </a:r>
          </a:p>
          <a:p>
            <a:pPr marL="609600" indent="-609600">
              <a:spcBef>
                <a:spcPct val="20000"/>
              </a:spcBef>
            </a:pPr>
            <a:endParaRPr lang="en-US" sz="2000" b="1">
              <a:solidFill>
                <a:srgbClr val="6600FF"/>
              </a:solidFill>
            </a:endParaRPr>
          </a:p>
        </p:txBody>
      </p:sp>
      <p:sp>
        <p:nvSpPr>
          <p:cNvPr id="92167" name="Rectangle 7"/>
          <p:cNvSpPr>
            <a:spLocks noChangeArrowheads="1"/>
          </p:cNvSpPr>
          <p:nvPr/>
        </p:nvSpPr>
        <p:spPr bwMode="auto">
          <a:xfrm>
            <a:off x="304800" y="5486400"/>
            <a:ext cx="8534400" cy="990600"/>
          </a:xfrm>
          <a:prstGeom prst="rect">
            <a:avLst/>
          </a:prstGeom>
          <a:noFill/>
          <a:ln w="9525">
            <a:noFill/>
            <a:miter lim="800000"/>
            <a:headEnd/>
            <a:tailEnd/>
          </a:ln>
        </p:spPr>
        <p:txBody>
          <a:bodyPr/>
          <a:lstStyle/>
          <a:p>
            <a:pPr marL="609600" indent="-609600">
              <a:spcBef>
                <a:spcPct val="20000"/>
              </a:spcBef>
            </a:pPr>
            <a:r>
              <a:rPr lang="en-US" sz="2000" b="1"/>
              <a:t>Hằng năm,  giá trị sản xuất công nghiệp của đồng bằng</a:t>
            </a:r>
          </a:p>
          <a:p>
            <a:pPr marL="609600" indent="-609600">
              <a:spcBef>
                <a:spcPct val="20000"/>
              </a:spcBef>
            </a:pPr>
            <a:r>
              <a:rPr lang="en-US" sz="2000" b="1"/>
              <a:t>Nam Bộ chiếm hơn một nửa so với tổng giá trị sản</a:t>
            </a:r>
          </a:p>
          <a:p>
            <a:pPr marL="609600" indent="-609600">
              <a:spcBef>
                <a:spcPct val="20000"/>
              </a:spcBef>
            </a:pPr>
            <a:r>
              <a:rPr lang="en-US" sz="2000" b="1"/>
              <a:t>lượng của cả nước.</a:t>
            </a:r>
          </a:p>
          <a:p>
            <a:pPr marL="609600" indent="-609600">
              <a:spcBef>
                <a:spcPct val="20000"/>
              </a:spcBef>
              <a:buFontTx/>
              <a:buChar char="•"/>
            </a:pPr>
            <a:endParaRPr lang="en-US" sz="2000" b="1"/>
          </a:p>
          <a:p>
            <a:pPr marL="609600" indent="-609600">
              <a:spcBef>
                <a:spcPct val="20000"/>
              </a:spcBef>
            </a:pPr>
            <a:endParaRPr lang="en-US" sz="2000" b="1"/>
          </a:p>
        </p:txBody>
      </p:sp>
      <p:sp>
        <p:nvSpPr>
          <p:cNvPr id="92168" name="AutoShape 8"/>
          <p:cNvSpPr>
            <a:spLocks noChangeArrowheads="1"/>
          </p:cNvSpPr>
          <p:nvPr/>
        </p:nvSpPr>
        <p:spPr bwMode="auto">
          <a:xfrm>
            <a:off x="2743200" y="228600"/>
            <a:ext cx="3429000" cy="609600"/>
          </a:xfrm>
          <a:prstGeom prst="downArrowCallout">
            <a:avLst>
              <a:gd name="adj1" fmla="val 140625"/>
              <a:gd name="adj2" fmla="val 140625"/>
              <a:gd name="adj3" fmla="val 16667"/>
              <a:gd name="adj4" fmla="val 66667"/>
            </a:avLst>
          </a:prstGeom>
          <a:solidFill>
            <a:schemeClr val="accent1"/>
          </a:solidFill>
          <a:ln w="9525">
            <a:solidFill>
              <a:srgbClr val="FF00FF"/>
            </a:solidFill>
            <a:miter lim="800000"/>
            <a:headEnd/>
            <a:tailEnd/>
          </a:ln>
        </p:spPr>
        <p:txBody>
          <a:bodyPr wrap="none" anchor="ctr"/>
          <a:lstStyle/>
          <a:p>
            <a:pPr algn="ctr"/>
            <a:r>
              <a:rPr lang="en-US" sz="2400" b="1">
                <a:solidFill>
                  <a:srgbClr val="FF3300"/>
                </a:solidFill>
              </a:rPr>
              <a:t>THẢO LUẬN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8"/>
                                        </p:tgtEl>
                                        <p:attrNameLst>
                                          <p:attrName>style.visibility</p:attrName>
                                        </p:attrNameLst>
                                      </p:cBhvr>
                                      <p:to>
                                        <p:strVal val="visible"/>
                                      </p:to>
                                    </p:set>
                                    <p:animEffect transition="in" filter="blinds(horizontal)">
                                      <p:cBhvr>
                                        <p:cTn id="7" dur="500"/>
                                        <p:tgtEl>
                                          <p:spTgt spid="921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62"/>
                                        </p:tgtEl>
                                        <p:attrNameLst>
                                          <p:attrName>style.visibility</p:attrName>
                                        </p:attrNameLst>
                                      </p:cBhvr>
                                      <p:to>
                                        <p:strVal val="visible"/>
                                      </p:to>
                                    </p:set>
                                    <p:animEffect transition="in" filter="blinds(horizontal)">
                                      <p:cBhvr>
                                        <p:cTn id="12" dur="500"/>
                                        <p:tgtEl>
                                          <p:spTgt spid="921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2163">
                                            <p:txEl>
                                              <p:pRg st="0" end="0"/>
                                            </p:txEl>
                                          </p:spTgt>
                                        </p:tgtEl>
                                        <p:attrNameLst>
                                          <p:attrName>style.visibility</p:attrName>
                                        </p:attrNameLst>
                                      </p:cBhvr>
                                      <p:to>
                                        <p:strVal val="visible"/>
                                      </p:to>
                                    </p:set>
                                    <p:animEffect transition="in" filter="blinds(horizontal)">
                                      <p:cBhvr>
                                        <p:cTn id="17" dur="500"/>
                                        <p:tgtEl>
                                          <p:spTgt spid="9216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2163">
                                            <p:txEl>
                                              <p:pRg st="1" end="1"/>
                                            </p:txEl>
                                          </p:spTgt>
                                        </p:tgtEl>
                                        <p:attrNameLst>
                                          <p:attrName>style.visibility</p:attrName>
                                        </p:attrNameLst>
                                      </p:cBhvr>
                                      <p:to>
                                        <p:strVal val="visible"/>
                                      </p:to>
                                    </p:set>
                                    <p:animEffect transition="in" filter="blinds(horizontal)">
                                      <p:cBhvr>
                                        <p:cTn id="22" dur="500"/>
                                        <p:tgtEl>
                                          <p:spTgt spid="9216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2166"/>
                                        </p:tgtEl>
                                        <p:attrNameLst>
                                          <p:attrName>style.visibility</p:attrName>
                                        </p:attrNameLst>
                                      </p:cBhvr>
                                      <p:to>
                                        <p:strVal val="visible"/>
                                      </p:to>
                                    </p:set>
                                    <p:animEffect transition="in" filter="blinds(horizontal)">
                                      <p:cBhvr>
                                        <p:cTn id="27" dur="500"/>
                                        <p:tgtEl>
                                          <p:spTgt spid="9216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2165"/>
                                        </p:tgtEl>
                                        <p:attrNameLst>
                                          <p:attrName>style.visibility</p:attrName>
                                        </p:attrNameLst>
                                      </p:cBhvr>
                                      <p:to>
                                        <p:strVal val="visible"/>
                                      </p:to>
                                    </p:set>
                                    <p:animEffect transition="in" filter="blinds(horizontal)">
                                      <p:cBhvr>
                                        <p:cTn id="32" dur="500"/>
                                        <p:tgtEl>
                                          <p:spTgt spid="9216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2164"/>
                                        </p:tgtEl>
                                        <p:attrNameLst>
                                          <p:attrName>style.visibility</p:attrName>
                                        </p:attrNameLst>
                                      </p:cBhvr>
                                      <p:to>
                                        <p:strVal val="visible"/>
                                      </p:to>
                                    </p:set>
                                    <p:animEffect transition="in" filter="blinds(horizontal)">
                                      <p:cBhvr>
                                        <p:cTn id="37" dur="500"/>
                                        <p:tgtEl>
                                          <p:spTgt spid="9216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2167"/>
                                        </p:tgtEl>
                                        <p:attrNameLst>
                                          <p:attrName>style.visibility</p:attrName>
                                        </p:attrNameLst>
                                      </p:cBhvr>
                                      <p:to>
                                        <p:strVal val="visible"/>
                                      </p:to>
                                    </p:set>
                                    <p:animEffect transition="in" filter="blinds(horizontal)">
                                      <p:cBhvr>
                                        <p:cTn id="42" dur="500"/>
                                        <p:tgtEl>
                                          <p:spTgt spid="92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92164" grpId="0"/>
      <p:bldP spid="92165" grpId="0"/>
      <p:bldP spid="92166" grpId="0"/>
      <p:bldP spid="92167" grpId="0"/>
      <p:bldP spid="921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304800" y="228600"/>
            <a:ext cx="7772400" cy="2667000"/>
          </a:xfrm>
        </p:spPr>
        <p:txBody>
          <a:bodyPr/>
          <a:lstStyle/>
          <a:p>
            <a:pPr eaLnBrk="1" hangingPunct="1"/>
            <a:endParaRPr lang="en-US" smtClean="0"/>
          </a:p>
        </p:txBody>
      </p:sp>
      <p:sp>
        <p:nvSpPr>
          <p:cNvPr id="6147" name="Rectangle 5"/>
          <p:cNvSpPr>
            <a:spLocks noGrp="1" noChangeArrowheads="1"/>
          </p:cNvSpPr>
          <p:nvPr>
            <p:ph type="subTitle" idx="1"/>
          </p:nvPr>
        </p:nvSpPr>
        <p:spPr/>
        <p:txBody>
          <a:bodyPr/>
          <a:lstStyle/>
          <a:p>
            <a:pPr eaLnBrk="1" hangingPunct="1"/>
            <a:endParaRPr lang="en-US" smtClean="0"/>
          </a:p>
        </p:txBody>
      </p:sp>
      <p:pic>
        <p:nvPicPr>
          <p:cNvPr id="6148" name="Picture 6" descr="imagesCA9X44GQ"/>
          <p:cNvPicPr>
            <a:picLocks noChangeAspect="1" noChangeArrowheads="1"/>
          </p:cNvPicPr>
          <p:nvPr/>
        </p:nvPicPr>
        <p:blipFill>
          <a:blip r:embed="rId2"/>
          <a:srcRect/>
          <a:stretch>
            <a:fillRect/>
          </a:stretch>
        </p:blipFill>
        <p:spPr bwMode="auto">
          <a:xfrm>
            <a:off x="0" y="838200"/>
            <a:ext cx="9144000" cy="6019800"/>
          </a:xfrm>
          <a:prstGeom prst="rect">
            <a:avLst/>
          </a:prstGeom>
          <a:noFill/>
          <a:ln w="9525">
            <a:noFill/>
            <a:miter lim="800000"/>
            <a:headEnd/>
            <a:tailEnd/>
          </a:ln>
        </p:spPr>
      </p:pic>
      <p:sp>
        <p:nvSpPr>
          <p:cNvPr id="6149" name="Rectangle 7"/>
          <p:cNvSpPr>
            <a:spLocks noChangeArrowheads="1"/>
          </p:cNvSpPr>
          <p:nvPr/>
        </p:nvSpPr>
        <p:spPr bwMode="auto">
          <a:xfrm>
            <a:off x="914400" y="0"/>
            <a:ext cx="6553200" cy="838200"/>
          </a:xfrm>
          <a:prstGeom prst="rect">
            <a:avLst/>
          </a:prstGeom>
          <a:solidFill>
            <a:schemeClr val="bg1"/>
          </a:solidFill>
          <a:ln w="9525">
            <a:solidFill>
              <a:schemeClr val="bg1"/>
            </a:solidFill>
            <a:miter lim="800000"/>
            <a:headEnd/>
            <a:tailEnd/>
          </a:ln>
        </p:spPr>
        <p:txBody>
          <a:bodyPr wrap="none" anchor="ctr"/>
          <a:lstStyle/>
          <a:p>
            <a:pPr algn="ctr"/>
            <a:r>
              <a:rPr lang="en-US" sz="4400">
                <a:solidFill>
                  <a:schemeClr val="accent2"/>
                </a:solidFill>
              </a:rPr>
              <a:t>Nguyên liệu</a:t>
            </a:r>
            <a:r>
              <a:rPr lang="en-US" sz="440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body" sz="half" idx="2"/>
          </p:nvPr>
        </p:nvSpPr>
        <p:spPr/>
        <p:txBody>
          <a:bodyPr/>
          <a:lstStyle/>
          <a:p>
            <a:pPr eaLnBrk="1" hangingPunct="1"/>
            <a:endParaRPr lang="en-US" sz="2800" smtClean="0"/>
          </a:p>
        </p:txBody>
      </p:sp>
      <p:pic>
        <p:nvPicPr>
          <p:cNvPr id="7171" name="Picture 7" descr="imagesCA5ISBXPaa"/>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p:cNvSpPr>
            <a:spLocks noGrp="1" noChangeArrowheads="1"/>
          </p:cNvSpPr>
          <p:nvPr>
            <p:ph type="body" sz="half" idx="3"/>
          </p:nvPr>
        </p:nvSpPr>
        <p:spPr>
          <a:xfrm>
            <a:off x="0" y="0"/>
            <a:ext cx="9144000" cy="6858000"/>
          </a:xfrm>
        </p:spPr>
        <p:txBody>
          <a:bodyPr/>
          <a:lstStyle/>
          <a:p>
            <a:pPr eaLnBrk="1" hangingPunct="1"/>
            <a:endParaRPr lang="en-US" sz="2800" smtClean="0"/>
          </a:p>
        </p:txBody>
      </p:sp>
      <p:pic>
        <p:nvPicPr>
          <p:cNvPr id="8195" name="Picture 11" descr="imagesCAXP5EMA"/>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mtClean="0"/>
          </a:p>
        </p:txBody>
      </p:sp>
      <p:sp>
        <p:nvSpPr>
          <p:cNvPr id="9219" name="Rectangle 3"/>
          <p:cNvSpPr>
            <a:spLocks noGrp="1" noChangeArrowheads="1"/>
          </p:cNvSpPr>
          <p:nvPr>
            <p:ph type="body" idx="1"/>
          </p:nvPr>
        </p:nvSpPr>
        <p:spPr>
          <a:xfrm>
            <a:off x="457200" y="304800"/>
            <a:ext cx="8229600" cy="5821363"/>
          </a:xfrm>
        </p:spPr>
        <p:txBody>
          <a:bodyPr/>
          <a:lstStyle/>
          <a:p>
            <a:pPr eaLnBrk="1" hangingPunct="1"/>
            <a:endParaRPr lang="en-US" smtClean="0"/>
          </a:p>
        </p:txBody>
      </p:sp>
      <p:pic>
        <p:nvPicPr>
          <p:cNvPr id="9220" name="Picture 4" descr="ca"/>
          <p:cNvPicPr>
            <a:picLocks noChangeAspect="1" noChangeArrowheads="1"/>
          </p:cNvPicPr>
          <p:nvPr/>
        </p:nvPicPr>
        <p:blipFill>
          <a:blip r:embed="rId2"/>
          <a:srcRect/>
          <a:stretch>
            <a:fillRect/>
          </a:stretch>
        </p:blipFill>
        <p:spPr bwMode="auto">
          <a:xfrm>
            <a:off x="457200" y="0"/>
            <a:ext cx="81534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20104101957"/>
          <p:cNvPicPr>
            <a:picLocks noChangeAspect="1" noChangeArrowheads="1"/>
          </p:cNvPicPr>
          <p:nvPr/>
        </p:nvPicPr>
        <p:blipFill>
          <a:blip r:embed="rId2"/>
          <a:srcRect/>
          <a:stretch>
            <a:fillRect/>
          </a:stretch>
        </p:blipFill>
        <p:spPr bwMode="auto">
          <a:xfrm>
            <a:off x="0" y="1447800"/>
            <a:ext cx="9144000" cy="5410200"/>
          </a:xfrm>
          <a:prstGeom prst="rect">
            <a:avLst/>
          </a:prstGeom>
          <a:noFill/>
          <a:ln w="9525">
            <a:noFill/>
            <a:miter lim="800000"/>
            <a:headEnd/>
            <a:tailEnd/>
          </a:ln>
        </p:spPr>
      </p:pic>
      <p:sp>
        <p:nvSpPr>
          <p:cNvPr id="10243" name="Rectangle 6"/>
          <p:cNvSpPr>
            <a:spLocks noChangeArrowheads="1"/>
          </p:cNvSpPr>
          <p:nvPr/>
        </p:nvSpPr>
        <p:spPr bwMode="auto">
          <a:xfrm>
            <a:off x="2438400" y="0"/>
            <a:ext cx="5105400" cy="914400"/>
          </a:xfrm>
          <a:prstGeom prst="rect">
            <a:avLst/>
          </a:prstGeom>
          <a:solidFill>
            <a:schemeClr val="bg1"/>
          </a:solidFill>
          <a:ln w="9525">
            <a:solidFill>
              <a:schemeClr val="bg1"/>
            </a:solidFill>
            <a:miter lim="800000"/>
            <a:headEnd/>
            <a:tailEnd/>
          </a:ln>
        </p:spPr>
        <p:txBody>
          <a:bodyPr wrap="none" anchor="ctr"/>
          <a:lstStyle/>
          <a:p>
            <a:pPr algn="ctr"/>
            <a:r>
              <a:rPr lang="en-US">
                <a:solidFill>
                  <a:schemeClr val="accent2"/>
                </a:solidFill>
              </a:rPr>
              <a:t>NHÀ MÁY,KHU CÔNG NGHIỆP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TotalTime>
  <Words>757</Words>
  <Application>Microsoft Office PowerPoint</Application>
  <PresentationFormat>On-screen Show (4:3)</PresentationFormat>
  <Paragraphs>79</Paragraphs>
  <Slides>23</Slides>
  <Notes>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23</vt:i4>
      </vt:variant>
    </vt:vector>
  </HeadingPairs>
  <TitlesOfParts>
    <vt:vector size="25" baseType="lpstr">
      <vt:lpstr>Arial</vt:lpstr>
      <vt:lpstr>Default Design</vt:lpstr>
      <vt:lpstr>1.Hãy nêu các đặc điểm cơ bản về hoạt động sản xuất của người dân ở đồng bằng Nam Bộ? </vt:lpstr>
      <vt:lpstr> 2.Nêu những điều kiện thuận lợi để đồng bằng Nam Bộ trở thành vựa lúa,vựa trái cây lớn nhất của nước ta?   </vt:lpstr>
      <vt:lpstr>   Địa Lí </vt:lpstr>
      <vt:lpstr>1. Nêu nguyên nhân làm cho đồng bằng Nam Bộ có ngành công nghiệp phát triển mạnh? </vt:lpstr>
      <vt:lpstr>Slide 5</vt:lpstr>
      <vt:lpstr>Slide 6</vt:lpstr>
      <vt:lpstr>Slide 7</vt:lpstr>
      <vt:lpstr>Slide 8</vt:lpstr>
      <vt:lpstr>Slide 9</vt:lpstr>
      <vt:lpstr>Slide 10</vt:lpstr>
      <vt:lpstr>Slide 11</vt:lpstr>
      <vt:lpstr>KHU CÔNG NGHIỆP BIÊN HÒA</vt:lpstr>
      <vt:lpstr>Slide 13</vt:lpstr>
      <vt:lpstr>Slide 14</vt:lpstr>
      <vt:lpstr>Slide 15</vt:lpstr>
      <vt:lpstr>Slide 16</vt:lpstr>
      <vt:lpstr>   Địa Lí </vt:lpstr>
      <vt:lpstr>   Địa Lí </vt:lpstr>
      <vt:lpstr>Thảo luận</vt:lpstr>
      <vt:lpstr>Slide 20</vt:lpstr>
      <vt:lpstr>   Địa Lí </vt:lpstr>
      <vt:lpstr>Slide 22</vt:lpstr>
      <vt:lpstr>Slide 23</vt:lpstr>
    </vt:vector>
  </TitlesOfParts>
  <Company>NONE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CHANGE_ME1</dc:creator>
  <cp:lastModifiedBy>CSTeam</cp:lastModifiedBy>
  <cp:revision>92</cp:revision>
  <dcterms:created xsi:type="dcterms:W3CDTF">2012-01-21T04:12:14Z</dcterms:created>
  <dcterms:modified xsi:type="dcterms:W3CDTF">2016-06-30T02:20:55Z</dcterms:modified>
</cp:coreProperties>
</file>